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4" r:id="rId3"/>
    <p:sldMasterId id="2147483696" r:id="rId4"/>
    <p:sldMasterId id="2147483707" r:id="rId5"/>
  </p:sldMasterIdLst>
  <p:notesMasterIdLst>
    <p:notesMasterId r:id="rId38"/>
  </p:notesMasterIdLst>
  <p:sldIdLst>
    <p:sldId id="7660" r:id="rId6"/>
    <p:sldId id="7679" r:id="rId7"/>
    <p:sldId id="7764" r:id="rId8"/>
    <p:sldId id="7769" r:id="rId9"/>
    <p:sldId id="7763" r:id="rId10"/>
    <p:sldId id="7719" r:id="rId11"/>
    <p:sldId id="7773" r:id="rId12"/>
    <p:sldId id="7767" r:id="rId13"/>
    <p:sldId id="7765" r:id="rId14"/>
    <p:sldId id="7759" r:id="rId15"/>
    <p:sldId id="7766" r:id="rId16"/>
    <p:sldId id="7778" r:id="rId17"/>
    <p:sldId id="7770" r:id="rId18"/>
    <p:sldId id="7771" r:id="rId19"/>
    <p:sldId id="7757" r:id="rId20"/>
    <p:sldId id="7724" r:id="rId21"/>
    <p:sldId id="7746" r:id="rId22"/>
    <p:sldId id="7758" r:id="rId23"/>
    <p:sldId id="7780" r:id="rId24"/>
    <p:sldId id="7781" r:id="rId25"/>
    <p:sldId id="7782" r:id="rId26"/>
    <p:sldId id="7783" r:id="rId27"/>
    <p:sldId id="7784" r:id="rId28"/>
    <p:sldId id="7785" r:id="rId29"/>
    <p:sldId id="7786" r:id="rId30"/>
    <p:sldId id="7787" r:id="rId31"/>
    <p:sldId id="7788" r:id="rId32"/>
    <p:sldId id="7775" r:id="rId33"/>
    <p:sldId id="7779" r:id="rId34"/>
    <p:sldId id="7777" r:id="rId35"/>
    <p:sldId id="7649" r:id="rId36"/>
    <p:sldId id="77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FF"/>
    <a:srgbClr val="FFFFFF"/>
    <a:srgbClr val="090909"/>
    <a:srgbClr val="DC234C"/>
    <a:srgbClr val="EAA733"/>
    <a:srgbClr val="F5FAF8"/>
    <a:srgbClr val="0F75BC"/>
    <a:srgbClr val="2C3590"/>
    <a:srgbClr val="313131"/>
    <a:srgbClr val="8327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snapToGrid="0">
      <p:cViewPr>
        <p:scale>
          <a:sx n="73" d="100"/>
          <a:sy n="73" d="100"/>
        </p:scale>
        <p:origin x="1042" y="42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86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HP\Downloads\pollresults\22APR20%20-%20Poll%20Report.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EAE7-476F-A78D-26C9986DAF50}"/>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EAE7-476F-A78D-26C9986DAF50}"/>
              </c:ext>
            </c:extLst>
          </c:dPt>
          <c:cat>
            <c:strRef>
              <c:f>'22APR20 - Poll Report'!$J$8:$J$9</c:f>
              <c:strCache>
                <c:ptCount val="2"/>
                <c:pt idx="0">
                  <c:v>Male</c:v>
                </c:pt>
                <c:pt idx="1">
                  <c:v>Female</c:v>
                </c:pt>
              </c:strCache>
            </c:strRef>
          </c:cat>
          <c:val>
            <c:numRef>
              <c:f>'22APR20 - Poll Report'!$K$8:$K$9</c:f>
              <c:numCache>
                <c:formatCode>General</c:formatCode>
                <c:ptCount val="2"/>
                <c:pt idx="0">
                  <c:v>83</c:v>
                </c:pt>
                <c:pt idx="1">
                  <c:v>16</c:v>
                </c:pt>
              </c:numCache>
            </c:numRef>
          </c:val>
          <c:extLst xmlns:c16r2="http://schemas.microsoft.com/office/drawing/2015/06/chart">
            <c:ext xmlns:c16="http://schemas.microsoft.com/office/drawing/2014/chart" uri="{C3380CC4-5D6E-409C-BE32-E72D297353CC}">
              <c16:uniqueId val="{00000004-EAE7-476F-A78D-26C9986DAF5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solidFill>
      <a:srgbClr val="FDFDFD"/>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595242-602E-4383-9E3B-513322AD053C}" type="datetimeFigureOut">
              <a:rPr lang="en-US" smtClean="0"/>
              <a:t>1/26/2021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4A8A2-3067-4402-B124-405D7374D925}" type="slidenum">
              <a:rPr lang="en-US" smtClean="0"/>
              <a:t>‹#›</a:t>
            </a:fld>
            <a:endParaRPr lang="en-US"/>
          </a:p>
        </p:txBody>
      </p:sp>
    </p:spTree>
    <p:extLst>
      <p:ext uri="{BB962C8B-B14F-4D97-AF65-F5344CB8AC3E}">
        <p14:creationId xmlns:p14="http://schemas.microsoft.com/office/powerpoint/2010/main" val="959510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5.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298277-0882-4E58-9616-D2C337B0CA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C26BDEA-030B-4FEF-9F82-6C5926FC9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2333FB0-F51C-4B9D-9431-CD3A941BD8A2}"/>
              </a:ext>
            </a:extLst>
          </p:cNvPr>
          <p:cNvSpPr>
            <a:spLocks noGrp="1"/>
          </p:cNvSpPr>
          <p:nvPr>
            <p:ph type="dt" sz="half" idx="10"/>
          </p:nvPr>
        </p:nvSpPr>
        <p:spPr/>
        <p:txBody>
          <a:bodyPr/>
          <a:lstStyle/>
          <a:p>
            <a:fld id="{52AA949A-373C-4F86-9D6A-3A2BA2F88496}" type="datetimeFigureOut">
              <a:rPr lang="en-US" smtClean="0"/>
              <a:t>1/26/2021</a:t>
            </a:fld>
            <a:endParaRPr lang="en-US"/>
          </a:p>
        </p:txBody>
      </p:sp>
      <p:sp>
        <p:nvSpPr>
          <p:cNvPr id="5" name="Footer Placeholder 4">
            <a:extLst>
              <a:ext uri="{FF2B5EF4-FFF2-40B4-BE49-F238E27FC236}">
                <a16:creationId xmlns:a16="http://schemas.microsoft.com/office/drawing/2014/main" xmlns="" id="{C74C2969-7FC9-41EA-A00A-A81873D25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0A6D8CC-C632-4DF9-9FA2-6359404F96E7}"/>
              </a:ext>
            </a:extLst>
          </p:cNvPr>
          <p:cNvSpPr>
            <a:spLocks noGrp="1"/>
          </p:cNvSpPr>
          <p:nvPr>
            <p:ph type="sldNum" sz="quarter" idx="12"/>
          </p:nvPr>
        </p:nvSpPr>
        <p:spPr/>
        <p:txBody>
          <a:bodyPr/>
          <a:lstStyle/>
          <a:p>
            <a:fld id="{07B56BE9-0779-4312-8BFA-9A0DC7546759}" type="slidenum">
              <a:rPr lang="en-US" smtClean="0"/>
              <a:t>‹#›</a:t>
            </a:fld>
            <a:endParaRPr lang="en-US"/>
          </a:p>
        </p:txBody>
      </p:sp>
    </p:spTree>
    <p:extLst>
      <p:ext uri="{BB962C8B-B14F-4D97-AF65-F5344CB8AC3E}">
        <p14:creationId xmlns:p14="http://schemas.microsoft.com/office/powerpoint/2010/main" val="44314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A1ECEE-4262-4FFA-91B5-B2CF2B8AB9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3329375-DE22-483D-9DDB-558F4C7C0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309C198-356B-4399-997C-417A61532AD7}"/>
              </a:ext>
            </a:extLst>
          </p:cNvPr>
          <p:cNvSpPr>
            <a:spLocks noGrp="1"/>
          </p:cNvSpPr>
          <p:nvPr>
            <p:ph type="dt" sz="half" idx="10"/>
          </p:nvPr>
        </p:nvSpPr>
        <p:spPr/>
        <p:txBody>
          <a:bodyPr/>
          <a:lstStyle/>
          <a:p>
            <a:fld id="{52AA949A-373C-4F86-9D6A-3A2BA2F88496}" type="datetimeFigureOut">
              <a:rPr lang="en-US" smtClean="0"/>
              <a:t>1/26/2021</a:t>
            </a:fld>
            <a:endParaRPr lang="en-US"/>
          </a:p>
        </p:txBody>
      </p:sp>
      <p:sp>
        <p:nvSpPr>
          <p:cNvPr id="5" name="Footer Placeholder 4">
            <a:extLst>
              <a:ext uri="{FF2B5EF4-FFF2-40B4-BE49-F238E27FC236}">
                <a16:creationId xmlns:a16="http://schemas.microsoft.com/office/drawing/2014/main" xmlns="" id="{FFC4A4CB-8AC2-47F7-9646-EEEB360E4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A497686-FDF3-4566-A56E-7CDB2385759B}"/>
              </a:ext>
            </a:extLst>
          </p:cNvPr>
          <p:cNvSpPr>
            <a:spLocks noGrp="1"/>
          </p:cNvSpPr>
          <p:nvPr>
            <p:ph type="sldNum" sz="quarter" idx="12"/>
          </p:nvPr>
        </p:nvSpPr>
        <p:spPr/>
        <p:txBody>
          <a:bodyPr/>
          <a:lstStyle/>
          <a:p>
            <a:fld id="{07B56BE9-0779-4312-8BFA-9A0DC7546759}" type="slidenum">
              <a:rPr lang="en-US" smtClean="0"/>
              <a:t>‹#›</a:t>
            </a:fld>
            <a:endParaRPr lang="en-US"/>
          </a:p>
        </p:txBody>
      </p:sp>
    </p:spTree>
    <p:extLst>
      <p:ext uri="{BB962C8B-B14F-4D97-AF65-F5344CB8AC3E}">
        <p14:creationId xmlns:p14="http://schemas.microsoft.com/office/powerpoint/2010/main" val="1593813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2CF1EBD-BF92-44EF-B82F-EB3331909C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7C90DBA-D044-41CB-AAF4-9A5AA0399D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995EE4E-B179-4B0A-8EFB-56BC3BC6DD5D}"/>
              </a:ext>
            </a:extLst>
          </p:cNvPr>
          <p:cNvSpPr>
            <a:spLocks noGrp="1"/>
          </p:cNvSpPr>
          <p:nvPr>
            <p:ph type="dt" sz="half" idx="10"/>
          </p:nvPr>
        </p:nvSpPr>
        <p:spPr/>
        <p:txBody>
          <a:bodyPr/>
          <a:lstStyle/>
          <a:p>
            <a:fld id="{52AA949A-373C-4F86-9D6A-3A2BA2F88496}" type="datetimeFigureOut">
              <a:rPr lang="en-US" smtClean="0"/>
              <a:t>1/26/2021</a:t>
            </a:fld>
            <a:endParaRPr lang="en-US"/>
          </a:p>
        </p:txBody>
      </p:sp>
      <p:sp>
        <p:nvSpPr>
          <p:cNvPr id="5" name="Footer Placeholder 4">
            <a:extLst>
              <a:ext uri="{FF2B5EF4-FFF2-40B4-BE49-F238E27FC236}">
                <a16:creationId xmlns:a16="http://schemas.microsoft.com/office/drawing/2014/main" xmlns="" id="{2B11BEEB-70CE-418D-8E8B-3F10CB468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B4BAB0F-C630-4199-9438-344A0BC851E0}"/>
              </a:ext>
            </a:extLst>
          </p:cNvPr>
          <p:cNvSpPr>
            <a:spLocks noGrp="1"/>
          </p:cNvSpPr>
          <p:nvPr>
            <p:ph type="sldNum" sz="quarter" idx="12"/>
          </p:nvPr>
        </p:nvSpPr>
        <p:spPr/>
        <p:txBody>
          <a:bodyPr/>
          <a:lstStyle/>
          <a:p>
            <a:fld id="{07B56BE9-0779-4312-8BFA-9A0DC7546759}" type="slidenum">
              <a:rPr lang="en-US" smtClean="0"/>
              <a:t>‹#›</a:t>
            </a:fld>
            <a:endParaRPr lang="en-US"/>
          </a:p>
        </p:txBody>
      </p:sp>
    </p:spTree>
    <p:extLst>
      <p:ext uri="{BB962C8B-B14F-4D97-AF65-F5344CB8AC3E}">
        <p14:creationId xmlns:p14="http://schemas.microsoft.com/office/powerpoint/2010/main" val="674508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298277-0882-4E58-9616-D2C337B0CA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C26BDEA-030B-4FEF-9F82-6C5926FC9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2333FB0-F51C-4B9D-9431-CD3A941BD8A2}"/>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74C2969-7FC9-41EA-A00A-A81873D256D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0A6D8CC-C632-4DF9-9FA2-6359404F96E7}"/>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2954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74E79C-017D-409B-91AF-7FD07066DA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F1ED6D0-D146-4FF2-9384-0622280DEA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E4CB1C5-4784-4871-82DF-C096E84A1DD4}"/>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538A820F-1EC2-4DF7-B492-9CE973A015F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AAC2045-ED02-490F-B92F-D85194076F4A}"/>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27322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BBD3FE-51E8-4046-97F8-E0166951E5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708B2D8-69C1-4719-87D7-9FC5CE9D04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E30340F-8F63-43AE-83C3-CAB703BDF783}"/>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287CC20B-A5E9-4131-AF4F-FAB0F813907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4F586E38-EBED-428C-9DE6-ECDCBF5BA1E3}"/>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7554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E189A6-F58B-41A9-86D2-27C3FE6A9C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CB4B59F-E2B1-4538-B0C0-657791D90E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8685EDC-03C1-4589-8D79-A7BFCB03DD9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277A538-CC46-441B-A023-1703E858908C}"/>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428F12C9-3EEE-4A1D-9417-D95557AD01D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27194B41-70BB-4225-9956-CD6CC79AA168}"/>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747392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542916-5463-45AF-907F-102DCBD181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2838843C-315C-4A95-8726-FCDE15A1E9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21F0080-2747-43CE-861A-7823BDD1DC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3A49EF4-68A4-4186-859C-6C5E62F54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8F17D31E-9C1C-4C78-9AE6-4D167AB8C2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20742E4-7BD2-48FE-A1C0-86C1D8C0AE2D}"/>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E9A20865-6E96-48AD-A0EE-4075DCB6AD72}"/>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A5E3E401-6C4C-42D3-8884-ED7EAD0C7286}"/>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146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319C5-CFE0-4212-AC2C-F068346485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B2928E3-1576-4405-8012-9A2BF7B6A84C}"/>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9804AC2A-7307-4D08-AFE8-749B503F154D}"/>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F2DB385F-54CC-45EC-AEF7-6C9CCDDFC5E3}"/>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906297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B193FA8-5E84-4E83-8279-25779986316D}"/>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28971E2C-0B95-45D4-9BA4-7F4112EEE987}"/>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9FD6BA48-14EE-4B69-A4D7-1FF1CDBA9BFE}"/>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05464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E56EC1-4FAE-42F9-A205-BFF853B1E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E21FE701-DFEE-4136-8ED9-9DD3512E1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CFD19D4-7AA1-4170-BDAC-3E2C253D19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C433AB3-E4A4-4CA1-BC29-DE2527EDC688}"/>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C6BAF52E-E943-435D-B9D9-D97F09296CB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A6A0286E-5716-47CA-AAB4-66D3B967947A}"/>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705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74E79C-017D-409B-91AF-7FD07066DA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F1ED6D0-D146-4FF2-9384-0622280DEA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E4CB1C5-4784-4871-82DF-C096E84A1DD4}"/>
              </a:ext>
            </a:extLst>
          </p:cNvPr>
          <p:cNvSpPr>
            <a:spLocks noGrp="1"/>
          </p:cNvSpPr>
          <p:nvPr>
            <p:ph type="dt" sz="half" idx="10"/>
          </p:nvPr>
        </p:nvSpPr>
        <p:spPr/>
        <p:txBody>
          <a:bodyPr/>
          <a:lstStyle/>
          <a:p>
            <a:fld id="{52AA949A-373C-4F86-9D6A-3A2BA2F88496}" type="datetimeFigureOut">
              <a:rPr lang="en-US" smtClean="0"/>
              <a:t>1/26/2021</a:t>
            </a:fld>
            <a:endParaRPr lang="en-US"/>
          </a:p>
        </p:txBody>
      </p:sp>
      <p:sp>
        <p:nvSpPr>
          <p:cNvPr id="5" name="Footer Placeholder 4">
            <a:extLst>
              <a:ext uri="{FF2B5EF4-FFF2-40B4-BE49-F238E27FC236}">
                <a16:creationId xmlns:a16="http://schemas.microsoft.com/office/drawing/2014/main" xmlns="" id="{538A820F-1EC2-4DF7-B492-9CE973A015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AAC2045-ED02-490F-B92F-D85194076F4A}"/>
              </a:ext>
            </a:extLst>
          </p:cNvPr>
          <p:cNvSpPr>
            <a:spLocks noGrp="1"/>
          </p:cNvSpPr>
          <p:nvPr>
            <p:ph type="sldNum" sz="quarter" idx="12"/>
          </p:nvPr>
        </p:nvSpPr>
        <p:spPr/>
        <p:txBody>
          <a:bodyPr/>
          <a:lstStyle/>
          <a:p>
            <a:fld id="{07B56BE9-0779-4312-8BFA-9A0DC7546759}" type="slidenum">
              <a:rPr lang="en-US" smtClean="0"/>
              <a:t>‹#›</a:t>
            </a:fld>
            <a:endParaRPr lang="en-US"/>
          </a:p>
        </p:txBody>
      </p:sp>
    </p:spTree>
    <p:extLst>
      <p:ext uri="{BB962C8B-B14F-4D97-AF65-F5344CB8AC3E}">
        <p14:creationId xmlns:p14="http://schemas.microsoft.com/office/powerpoint/2010/main" val="7024857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809466-41B8-4DC7-9D9B-42344A6AC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419291E-8B88-4669-B5AC-C1AF6A726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B90D575-3535-476C-B6DB-285A1BF52B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130D85E-874F-49F4-B6C0-95CC6209C601}"/>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DFAFBB38-630A-40DA-BC50-376FDB1BCCF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B5AD2289-EDAA-4588-AB7B-B9E313A7A055}"/>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50164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A1ECEE-4262-4FFA-91B5-B2CF2B8AB9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3329375-DE22-483D-9DDB-558F4C7C0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309C198-356B-4399-997C-417A61532AD7}"/>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FC4A4CB-8AC2-47F7-9646-EEEB360E458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A497686-FDF3-4566-A56E-7CDB2385759B}"/>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0257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2CF1EBD-BF92-44EF-B82F-EB3331909C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7C90DBA-D044-41CB-AAF4-9A5AA0399D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995EE4E-B179-4B0A-8EFB-56BC3BC6DD5D}"/>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2B11BEEB-70CE-418D-8E8B-3F10CB4680D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B4BAB0F-C630-4199-9438-344A0BC851E0}"/>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5011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298277-0882-4E58-9616-D2C337B0CA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FC26BDEA-030B-4FEF-9F82-6C5926FC9C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A2333FB0-F51C-4B9D-9431-CD3A941BD8A2}"/>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C74C2969-7FC9-41EA-A00A-A81873D256D7}"/>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B0A6D8CC-C632-4DF9-9FA2-6359404F96E7}"/>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4254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074E79C-017D-409B-91AF-7FD07066DA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F1ED6D0-D146-4FF2-9384-0622280DEA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E4CB1C5-4784-4871-82DF-C096E84A1DD4}"/>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538A820F-1EC2-4DF7-B492-9CE973A015F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AAC2045-ED02-490F-B92F-D85194076F4A}"/>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1758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BBD3FE-51E8-4046-97F8-E0166951E5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708B2D8-69C1-4719-87D7-9FC5CE9D04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E30340F-8F63-43AE-83C3-CAB703BDF783}"/>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287CC20B-A5E9-4131-AF4F-FAB0F813907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4F586E38-EBED-428C-9DE6-ECDCBF5BA1E3}"/>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46541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E189A6-F58B-41A9-86D2-27C3FE6A9C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CB4B59F-E2B1-4538-B0C0-657791D90E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8685EDC-03C1-4589-8D79-A7BFCB03DD9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277A538-CC46-441B-A023-1703E858908C}"/>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428F12C9-3EEE-4A1D-9417-D95557AD01D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27194B41-70BB-4225-9956-CD6CC79AA168}"/>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03648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542916-5463-45AF-907F-102DCBD181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2838843C-315C-4A95-8726-FCDE15A1E9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21F0080-2747-43CE-861A-7823BDD1DC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3A49EF4-68A4-4186-859C-6C5E62F54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8F17D31E-9C1C-4C78-9AE6-4D167AB8C2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20742E4-7BD2-48FE-A1C0-86C1D8C0AE2D}"/>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E9A20865-6E96-48AD-A0EE-4075DCB6AD72}"/>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A5E3E401-6C4C-42D3-8884-ED7EAD0C7286}"/>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059227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319C5-CFE0-4212-AC2C-F068346485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B2928E3-1576-4405-8012-9A2BF7B6A84C}"/>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9804AC2A-7307-4D08-AFE8-749B503F154D}"/>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F2DB385F-54CC-45EC-AEF7-6C9CCDDFC5E3}"/>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48711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B193FA8-5E84-4E83-8279-25779986316D}"/>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28971E2C-0B95-45D4-9BA4-7F4112EEE987}"/>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9FD6BA48-14EE-4B69-A4D7-1FF1CDBA9BFE}"/>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6414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9BBD3FE-51E8-4046-97F8-E0166951E5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708B2D8-69C1-4719-87D7-9FC5CE9D04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E30340F-8F63-43AE-83C3-CAB703BDF783}"/>
              </a:ext>
            </a:extLst>
          </p:cNvPr>
          <p:cNvSpPr>
            <a:spLocks noGrp="1"/>
          </p:cNvSpPr>
          <p:nvPr>
            <p:ph type="dt" sz="half" idx="10"/>
          </p:nvPr>
        </p:nvSpPr>
        <p:spPr/>
        <p:txBody>
          <a:bodyPr/>
          <a:lstStyle/>
          <a:p>
            <a:fld id="{52AA949A-373C-4F86-9D6A-3A2BA2F88496}" type="datetimeFigureOut">
              <a:rPr lang="en-US" smtClean="0"/>
              <a:t>1/26/2021</a:t>
            </a:fld>
            <a:endParaRPr lang="en-US"/>
          </a:p>
        </p:txBody>
      </p:sp>
      <p:sp>
        <p:nvSpPr>
          <p:cNvPr id="5" name="Footer Placeholder 4">
            <a:extLst>
              <a:ext uri="{FF2B5EF4-FFF2-40B4-BE49-F238E27FC236}">
                <a16:creationId xmlns:a16="http://schemas.microsoft.com/office/drawing/2014/main" xmlns="" id="{287CC20B-A5E9-4131-AF4F-FAB0F8139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586E38-EBED-428C-9DE6-ECDCBF5BA1E3}"/>
              </a:ext>
            </a:extLst>
          </p:cNvPr>
          <p:cNvSpPr>
            <a:spLocks noGrp="1"/>
          </p:cNvSpPr>
          <p:nvPr>
            <p:ph type="sldNum" sz="quarter" idx="12"/>
          </p:nvPr>
        </p:nvSpPr>
        <p:spPr/>
        <p:txBody>
          <a:bodyPr/>
          <a:lstStyle/>
          <a:p>
            <a:fld id="{07B56BE9-0779-4312-8BFA-9A0DC7546759}" type="slidenum">
              <a:rPr lang="en-US" smtClean="0"/>
              <a:t>‹#›</a:t>
            </a:fld>
            <a:endParaRPr lang="en-US"/>
          </a:p>
        </p:txBody>
      </p:sp>
    </p:spTree>
    <p:extLst>
      <p:ext uri="{BB962C8B-B14F-4D97-AF65-F5344CB8AC3E}">
        <p14:creationId xmlns:p14="http://schemas.microsoft.com/office/powerpoint/2010/main" val="15103939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E56EC1-4FAE-42F9-A205-BFF853B1E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E21FE701-DFEE-4136-8ED9-9DD3512E1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CFD19D4-7AA1-4170-BDAC-3E2C253D19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C433AB3-E4A4-4CA1-BC29-DE2527EDC688}"/>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C6BAF52E-E943-435D-B9D9-D97F09296CB7}"/>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A6A0286E-5716-47CA-AAB4-66D3B967947A}"/>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5246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809466-41B8-4DC7-9D9B-42344A6AC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419291E-8B88-4669-B5AC-C1AF6A726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B90D575-3535-476C-B6DB-285A1BF52B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130D85E-874F-49F4-B6C0-95CC6209C601}"/>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DFAFBB38-630A-40DA-BC50-376FDB1BCCF9}"/>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B5AD2289-EDAA-4588-AB7B-B9E313A7A055}"/>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740509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A1ECEE-4262-4FFA-91B5-B2CF2B8AB9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3329375-DE22-483D-9DDB-558F4C7C0D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309C198-356B-4399-997C-417A61532AD7}"/>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FC4A4CB-8AC2-47F7-9646-EEEB360E4584}"/>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CA497686-FDF3-4566-A56E-7CDB2385759B}"/>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700138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2CF1EBD-BF92-44EF-B82F-EB3331909C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7C90DBA-D044-41CB-AAF4-9A5AA0399D9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995EE4E-B179-4B0A-8EFB-56BC3BC6DD5D}"/>
              </a:ext>
            </a:extLst>
          </p:cNvPr>
          <p:cNvSpPr>
            <a:spLocks noGrp="1"/>
          </p:cNvSpPr>
          <p:nvPr>
            <p:ph type="dt" sz="half" idx="10"/>
          </p:nvPr>
        </p:nvSpPr>
        <p:spPr/>
        <p:txBody>
          <a:body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2B11BEEB-70CE-418D-8E8B-3F10CB4680DB}"/>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B4BAB0F-C630-4199-9438-344A0BC851E0}"/>
              </a:ext>
            </a:extLst>
          </p:cNvPr>
          <p:cNvSpPr>
            <a:spLocks noGrp="1"/>
          </p:cNvSpPr>
          <p:nvPr>
            <p:ph type="sldNum" sz="quarter" idx="12"/>
          </p:nvPr>
        </p:nvSpPr>
        <p:spPr/>
        <p:txBody>
          <a:body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89909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xmlns="" id="{1212E7D8-EF21-2543-93D3-E52749CD1EC8}"/>
              </a:ext>
            </a:extLst>
          </p:cNvPr>
          <p:cNvSpPr/>
          <p:nvPr userDrawn="1"/>
        </p:nvSpPr>
        <p:spPr>
          <a:xfrm>
            <a:off x="430554" y="1797869"/>
            <a:ext cx="12563318" cy="4265844"/>
          </a:xfrm>
          <a:prstGeom prst="roundRect">
            <a:avLst>
              <a:gd name="adj" fmla="val 66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b="1">
              <a:solidFill>
                <a:srgbClr val="FFFFFF"/>
              </a:solidFill>
            </a:endParaRPr>
          </a:p>
        </p:txBody>
      </p:sp>
      <p:sp>
        <p:nvSpPr>
          <p:cNvPr id="2" name="Title 1"/>
          <p:cNvSpPr>
            <a:spLocks noGrp="1"/>
          </p:cNvSpPr>
          <p:nvPr>
            <p:ph type="ctrTitle"/>
          </p:nvPr>
        </p:nvSpPr>
        <p:spPr>
          <a:xfrm>
            <a:off x="847813" y="2101952"/>
            <a:ext cx="6142230" cy="2259805"/>
          </a:xfrm>
        </p:spPr>
        <p:txBody>
          <a:bodyPr anchor="b"/>
          <a:lstStyle>
            <a:lvl1pPr algn="l">
              <a:defRPr sz="5999" b="1">
                <a:solidFill>
                  <a:schemeClr val="bg1"/>
                </a:solidFill>
              </a:defRPr>
            </a:lvl1pPr>
          </a:lstStyle>
          <a:p>
            <a:r>
              <a:rPr lang="en-US"/>
              <a:t>Click to edit Master title style</a:t>
            </a:r>
          </a:p>
        </p:txBody>
      </p:sp>
      <p:sp>
        <p:nvSpPr>
          <p:cNvPr id="3" name="Subtitle 2"/>
          <p:cNvSpPr>
            <a:spLocks noGrp="1"/>
          </p:cNvSpPr>
          <p:nvPr>
            <p:ph type="subTitle" idx="1"/>
          </p:nvPr>
        </p:nvSpPr>
        <p:spPr>
          <a:xfrm>
            <a:off x="847813" y="4654394"/>
            <a:ext cx="7171193" cy="1155163"/>
          </a:xfrm>
        </p:spPr>
        <p:txBody>
          <a:bodyPr/>
          <a:lstStyle>
            <a:lvl1pPr marL="0" indent="0" algn="l">
              <a:buNone/>
              <a:defRPr sz="24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solidFill>
                  <a:srgbClr val="FFFFFF"/>
                </a:solidFill>
              </a:rPr>
              <a:pPr/>
              <a:t>‹#›</a:t>
            </a:fld>
            <a:endParaRPr lang="en-US">
              <a:solidFill>
                <a:srgbClr val="FFFFFF"/>
              </a:solidFill>
            </a:endParaRPr>
          </a:p>
        </p:txBody>
      </p:sp>
      <p:sp>
        <p:nvSpPr>
          <p:cNvPr id="4" name="Oval 3">
            <a:extLst>
              <a:ext uri="{FF2B5EF4-FFF2-40B4-BE49-F238E27FC236}">
                <a16:creationId xmlns:a16="http://schemas.microsoft.com/office/drawing/2014/main" xmlns="" id="{4AC1ED45-D031-B94A-BAB1-482F24228794}"/>
              </a:ext>
            </a:extLst>
          </p:cNvPr>
          <p:cNvSpPr/>
          <p:nvPr userDrawn="1"/>
        </p:nvSpPr>
        <p:spPr>
          <a:xfrm>
            <a:off x="7107196" y="794287"/>
            <a:ext cx="2384467" cy="2384777"/>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
        <p:nvSpPr>
          <p:cNvPr id="15" name="Oval 14">
            <a:extLst>
              <a:ext uri="{FF2B5EF4-FFF2-40B4-BE49-F238E27FC236}">
                <a16:creationId xmlns:a16="http://schemas.microsoft.com/office/drawing/2014/main" xmlns="" id="{BB531EC2-BD07-9544-89FF-31AE4C23EC5E}"/>
              </a:ext>
            </a:extLst>
          </p:cNvPr>
          <p:cNvSpPr/>
          <p:nvPr userDrawn="1"/>
        </p:nvSpPr>
        <p:spPr>
          <a:xfrm>
            <a:off x="10859410" y="2726871"/>
            <a:ext cx="1804073" cy="1804308"/>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
        <p:nvSpPr>
          <p:cNvPr id="16" name="Oval 15">
            <a:extLst>
              <a:ext uri="{FF2B5EF4-FFF2-40B4-BE49-F238E27FC236}">
                <a16:creationId xmlns:a16="http://schemas.microsoft.com/office/drawing/2014/main" xmlns="" id="{52B1EF47-5F45-A042-A683-AA31B481CD13}"/>
              </a:ext>
            </a:extLst>
          </p:cNvPr>
          <p:cNvSpPr/>
          <p:nvPr userDrawn="1"/>
        </p:nvSpPr>
        <p:spPr>
          <a:xfrm>
            <a:off x="9491662" y="3743275"/>
            <a:ext cx="2444936" cy="2445254"/>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pic>
        <p:nvPicPr>
          <p:cNvPr id="17" name="Graphic 16">
            <a:extLst>
              <a:ext uri="{FF2B5EF4-FFF2-40B4-BE49-F238E27FC236}">
                <a16:creationId xmlns:a16="http://schemas.microsoft.com/office/drawing/2014/main" xmlns="" id="{6CE7C0DB-9E0D-0A4E-938B-2E797BB2000E}"/>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38200" y="417927"/>
            <a:ext cx="3073835" cy="978166"/>
          </a:xfrm>
          <a:prstGeom prst="rect">
            <a:avLst/>
          </a:prstGeom>
        </p:spPr>
      </p:pic>
    </p:spTree>
    <p:extLst>
      <p:ext uri="{BB962C8B-B14F-4D97-AF65-F5344CB8AC3E}">
        <p14:creationId xmlns:p14="http://schemas.microsoft.com/office/powerpoint/2010/main" val="35522662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CB14EC90-E499-7F40-A81C-63D0DD2592C7}"/>
              </a:ext>
            </a:extLst>
          </p:cNvPr>
          <p:cNvPicPr>
            <a:picLocks noChangeAspect="1"/>
          </p:cNvPicPr>
          <p:nvPr userDrawn="1"/>
        </p:nvPicPr>
        <p:blipFill>
          <a:blip r:embed="rId2"/>
          <a:srcRect/>
          <a:stretch/>
        </p:blipFill>
        <p:spPr>
          <a:xfrm>
            <a:off x="793" y="0"/>
            <a:ext cx="12190413" cy="6858000"/>
          </a:xfrm>
          <a:prstGeom prst="rect">
            <a:avLst/>
          </a:prstGeom>
        </p:spPr>
      </p:pic>
      <p:sp>
        <p:nvSpPr>
          <p:cNvPr id="11" name="Rounded Rectangle 10">
            <a:extLst>
              <a:ext uri="{FF2B5EF4-FFF2-40B4-BE49-F238E27FC236}">
                <a16:creationId xmlns:a16="http://schemas.microsoft.com/office/drawing/2014/main" xmlns="" id="{1212E7D8-EF21-2543-93D3-E52749CD1EC8}"/>
              </a:ext>
            </a:extLst>
          </p:cNvPr>
          <p:cNvSpPr/>
          <p:nvPr userDrawn="1"/>
        </p:nvSpPr>
        <p:spPr>
          <a:xfrm>
            <a:off x="430554" y="1797869"/>
            <a:ext cx="12563318" cy="4265844"/>
          </a:xfrm>
          <a:prstGeom prst="roundRect">
            <a:avLst>
              <a:gd name="adj" fmla="val 6683"/>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b="1">
              <a:solidFill>
                <a:srgbClr val="FFFFFF"/>
              </a:solidFill>
            </a:endParaRPr>
          </a:p>
        </p:txBody>
      </p:sp>
      <p:sp>
        <p:nvSpPr>
          <p:cNvPr id="2" name="Title 1"/>
          <p:cNvSpPr>
            <a:spLocks noGrp="1"/>
          </p:cNvSpPr>
          <p:nvPr>
            <p:ph type="ctrTitle"/>
          </p:nvPr>
        </p:nvSpPr>
        <p:spPr>
          <a:xfrm>
            <a:off x="847813" y="2101952"/>
            <a:ext cx="6142230" cy="2259805"/>
          </a:xfrm>
        </p:spPr>
        <p:txBody>
          <a:bodyPr anchor="b"/>
          <a:lstStyle>
            <a:lvl1pPr algn="l">
              <a:defRPr sz="5999" b="1">
                <a:solidFill>
                  <a:schemeClr val="bg1"/>
                </a:solidFill>
              </a:defRPr>
            </a:lvl1pPr>
          </a:lstStyle>
          <a:p>
            <a:r>
              <a:rPr lang="en-US"/>
              <a:t>Click to edit Master title style</a:t>
            </a:r>
          </a:p>
        </p:txBody>
      </p:sp>
      <p:sp>
        <p:nvSpPr>
          <p:cNvPr id="3" name="Subtitle 2"/>
          <p:cNvSpPr>
            <a:spLocks noGrp="1"/>
          </p:cNvSpPr>
          <p:nvPr>
            <p:ph type="subTitle" idx="1"/>
          </p:nvPr>
        </p:nvSpPr>
        <p:spPr>
          <a:xfrm>
            <a:off x="847813" y="4654394"/>
            <a:ext cx="7171193" cy="1155163"/>
          </a:xfrm>
        </p:spPr>
        <p:txBody>
          <a:bodyPr/>
          <a:lstStyle>
            <a:lvl1pPr marL="0" indent="0" algn="l">
              <a:buNone/>
              <a:defRPr sz="24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solidFill>
                  <a:srgbClr val="FFFFFF"/>
                </a:solidFill>
              </a:rPr>
              <a:pPr/>
              <a:t>‹#›</a:t>
            </a:fld>
            <a:endParaRPr lang="en-US">
              <a:solidFill>
                <a:srgbClr val="FFFFFF"/>
              </a:solidFill>
            </a:endParaRPr>
          </a:p>
        </p:txBody>
      </p:sp>
      <p:pic>
        <p:nvPicPr>
          <p:cNvPr id="15" name="Graphic 14">
            <a:extLst>
              <a:ext uri="{FF2B5EF4-FFF2-40B4-BE49-F238E27FC236}">
                <a16:creationId xmlns:a16="http://schemas.microsoft.com/office/drawing/2014/main" xmlns="" id="{839EC2AA-D970-C448-A073-121286DBD658}"/>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838200" y="417927"/>
            <a:ext cx="3073835" cy="978166"/>
          </a:xfrm>
          <a:prstGeom prst="rect">
            <a:avLst/>
          </a:prstGeom>
        </p:spPr>
      </p:pic>
      <p:sp>
        <p:nvSpPr>
          <p:cNvPr id="16" name="Oval 15">
            <a:extLst>
              <a:ext uri="{FF2B5EF4-FFF2-40B4-BE49-F238E27FC236}">
                <a16:creationId xmlns:a16="http://schemas.microsoft.com/office/drawing/2014/main" xmlns="" id="{A0C5D54B-A58F-EC4D-AA02-F28EF11FB1FD}"/>
              </a:ext>
            </a:extLst>
          </p:cNvPr>
          <p:cNvSpPr/>
          <p:nvPr userDrawn="1"/>
        </p:nvSpPr>
        <p:spPr>
          <a:xfrm>
            <a:off x="7107196" y="794287"/>
            <a:ext cx="2384467" cy="2384777"/>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
        <p:nvSpPr>
          <p:cNvPr id="17" name="Oval 16">
            <a:extLst>
              <a:ext uri="{FF2B5EF4-FFF2-40B4-BE49-F238E27FC236}">
                <a16:creationId xmlns:a16="http://schemas.microsoft.com/office/drawing/2014/main" xmlns="" id="{E2DB51D0-EFE0-9143-AB1E-054D0CA220CB}"/>
              </a:ext>
            </a:extLst>
          </p:cNvPr>
          <p:cNvSpPr/>
          <p:nvPr userDrawn="1"/>
        </p:nvSpPr>
        <p:spPr>
          <a:xfrm>
            <a:off x="10859410" y="2726871"/>
            <a:ext cx="1804073" cy="1804308"/>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
        <p:nvSpPr>
          <p:cNvPr id="18" name="Oval 17">
            <a:extLst>
              <a:ext uri="{FF2B5EF4-FFF2-40B4-BE49-F238E27FC236}">
                <a16:creationId xmlns:a16="http://schemas.microsoft.com/office/drawing/2014/main" xmlns="" id="{62C0393C-CCFF-344F-BF7E-2B815CA8D24F}"/>
              </a:ext>
            </a:extLst>
          </p:cNvPr>
          <p:cNvSpPr/>
          <p:nvPr userDrawn="1"/>
        </p:nvSpPr>
        <p:spPr>
          <a:xfrm>
            <a:off x="9491662" y="3743275"/>
            <a:ext cx="2444936" cy="2445254"/>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Tree>
    <p:extLst>
      <p:ext uri="{BB962C8B-B14F-4D97-AF65-F5344CB8AC3E}">
        <p14:creationId xmlns:p14="http://schemas.microsoft.com/office/powerpoint/2010/main" val="39753479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a:p>
        </p:txBody>
      </p:sp>
      <p:pic>
        <p:nvPicPr>
          <p:cNvPr id="7" name="Graphic 6">
            <a:extLst>
              <a:ext uri="{FF2B5EF4-FFF2-40B4-BE49-F238E27FC236}">
                <a16:creationId xmlns:a16="http://schemas.microsoft.com/office/drawing/2014/main" xmlns="" id="{3CE94A48-21EC-9043-A425-EFF17FBDBA27}"/>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34452909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62D33483-5DC1-4919-B94C-777794C8A760}"/>
              </a:ext>
            </a:extLst>
          </p:cNvPr>
          <p:cNvPicPr>
            <a:picLocks noChangeAspect="1"/>
          </p:cNvPicPr>
          <p:nvPr userDrawn="1"/>
        </p:nvPicPr>
        <p:blipFill>
          <a:blip r:embed="rId2">
            <a:alphaModFix/>
          </a:blip>
          <a:srcRect/>
          <a:stretch/>
        </p:blipFill>
        <p:spPr>
          <a:xfrm>
            <a:off x="793" y="0"/>
            <a:ext cx="12190413" cy="6858000"/>
          </a:xfrm>
          <a:prstGeom prst="rect">
            <a:avLst/>
          </a:prstGeom>
        </p:spPr>
      </p:pic>
      <p:sp>
        <p:nvSpPr>
          <p:cNvPr id="4" name="Rectangle 3">
            <a:extLst>
              <a:ext uri="{FF2B5EF4-FFF2-40B4-BE49-F238E27FC236}">
                <a16:creationId xmlns:a16="http://schemas.microsoft.com/office/drawing/2014/main" xmlns="" id="{DE779818-F140-9546-B82F-B1DC522CC4CB}"/>
              </a:ext>
            </a:extLst>
          </p:cNvPr>
          <p:cNvSpPr/>
          <p:nvPr userDrawn="1"/>
        </p:nvSpPr>
        <p:spPr>
          <a:xfrm>
            <a:off x="0" y="282102"/>
            <a:ext cx="12192000" cy="273347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a:p>
        </p:txBody>
      </p:sp>
      <p:pic>
        <p:nvPicPr>
          <p:cNvPr id="8" name="Graphic 7">
            <a:extLst>
              <a:ext uri="{FF2B5EF4-FFF2-40B4-BE49-F238E27FC236}">
                <a16:creationId xmlns:a16="http://schemas.microsoft.com/office/drawing/2014/main" xmlns="" id="{B44CB57B-FDB9-DD49-A397-36CE873A547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6090428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a:p>
        </p:txBody>
      </p:sp>
      <p:pic>
        <p:nvPicPr>
          <p:cNvPr id="8" name="Graphic 7">
            <a:extLst>
              <a:ext uri="{FF2B5EF4-FFF2-40B4-BE49-F238E27FC236}">
                <a16:creationId xmlns:a16="http://schemas.microsoft.com/office/drawing/2014/main" xmlns="" id="{DCD72061-B2C2-AC4B-B221-A92BDD95E909}"/>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38200" y="417927"/>
            <a:ext cx="3073835" cy="978166"/>
          </a:xfrm>
          <a:prstGeom prst="rect">
            <a:avLst/>
          </a:prstGeom>
        </p:spPr>
      </p:pic>
    </p:spTree>
    <p:extLst>
      <p:ext uri="{BB962C8B-B14F-4D97-AF65-F5344CB8AC3E}">
        <p14:creationId xmlns:p14="http://schemas.microsoft.com/office/powerpoint/2010/main" val="35222541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B51FDB6C-806C-4135-BCBC-52AC466F483A}"/>
              </a:ext>
            </a:extLst>
          </p:cNvPr>
          <p:cNvPicPr>
            <a:picLocks noChangeAspect="1"/>
          </p:cNvPicPr>
          <p:nvPr userDrawn="1"/>
        </p:nvPicPr>
        <p:blipFill>
          <a:blip r:embed="rId2"/>
          <a:srcRect/>
          <a:stretch/>
        </p:blipFill>
        <p:spPr>
          <a:xfrm>
            <a:off x="793" y="0"/>
            <a:ext cx="12190413" cy="6858000"/>
          </a:xfrm>
          <a:prstGeom prst="rect">
            <a:avLst/>
          </a:prstGeom>
        </p:spPr>
      </p:pic>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a:p>
        </p:txBody>
      </p:sp>
      <p:pic>
        <p:nvPicPr>
          <p:cNvPr id="8" name="Graphic 7">
            <a:extLst>
              <a:ext uri="{FF2B5EF4-FFF2-40B4-BE49-F238E27FC236}">
                <a16:creationId xmlns:a16="http://schemas.microsoft.com/office/drawing/2014/main" xmlns="" id="{E991DA25-90B4-A443-A658-5D5A83696BD1}"/>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368312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E189A6-F58B-41A9-86D2-27C3FE6A9C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CB4B59F-E2B1-4538-B0C0-657791D90E0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8685EDC-03C1-4589-8D79-A7BFCB03DD9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277A538-CC46-441B-A023-1703E858908C}"/>
              </a:ext>
            </a:extLst>
          </p:cNvPr>
          <p:cNvSpPr>
            <a:spLocks noGrp="1"/>
          </p:cNvSpPr>
          <p:nvPr>
            <p:ph type="dt" sz="half" idx="10"/>
          </p:nvPr>
        </p:nvSpPr>
        <p:spPr/>
        <p:txBody>
          <a:bodyPr/>
          <a:lstStyle/>
          <a:p>
            <a:fld id="{52AA949A-373C-4F86-9D6A-3A2BA2F88496}" type="datetimeFigureOut">
              <a:rPr lang="en-US" smtClean="0"/>
              <a:t>1/26/2021</a:t>
            </a:fld>
            <a:endParaRPr lang="en-US"/>
          </a:p>
        </p:txBody>
      </p:sp>
      <p:sp>
        <p:nvSpPr>
          <p:cNvPr id="6" name="Footer Placeholder 5">
            <a:extLst>
              <a:ext uri="{FF2B5EF4-FFF2-40B4-BE49-F238E27FC236}">
                <a16:creationId xmlns:a16="http://schemas.microsoft.com/office/drawing/2014/main" xmlns="" id="{428F12C9-3EEE-4A1D-9417-D95557AD01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7194B41-70BB-4225-9956-CD6CC79AA168}"/>
              </a:ext>
            </a:extLst>
          </p:cNvPr>
          <p:cNvSpPr>
            <a:spLocks noGrp="1"/>
          </p:cNvSpPr>
          <p:nvPr>
            <p:ph type="sldNum" sz="quarter" idx="12"/>
          </p:nvPr>
        </p:nvSpPr>
        <p:spPr/>
        <p:txBody>
          <a:bodyPr/>
          <a:lstStyle/>
          <a:p>
            <a:fld id="{07B56BE9-0779-4312-8BFA-9A0DC7546759}" type="slidenum">
              <a:rPr lang="en-US" smtClean="0"/>
              <a:t>‹#›</a:t>
            </a:fld>
            <a:endParaRPr lang="en-US"/>
          </a:p>
        </p:txBody>
      </p:sp>
    </p:spTree>
    <p:extLst>
      <p:ext uri="{BB962C8B-B14F-4D97-AF65-F5344CB8AC3E}">
        <p14:creationId xmlns:p14="http://schemas.microsoft.com/office/powerpoint/2010/main" val="38641722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F9D7A-5BEE-9245-944A-197F51D542D9}" type="slidenum">
              <a:rPr lang="en-US" smtClean="0"/>
              <a:pPr/>
              <a:t>‹#›</a:t>
            </a:fld>
            <a:endParaRPr lang="en-US"/>
          </a:p>
        </p:txBody>
      </p:sp>
      <p:pic>
        <p:nvPicPr>
          <p:cNvPr id="8" name="Graphic 7">
            <a:extLst>
              <a:ext uri="{FF2B5EF4-FFF2-40B4-BE49-F238E27FC236}">
                <a16:creationId xmlns:a16="http://schemas.microsoft.com/office/drawing/2014/main" xmlns="" id="{8B5E1CCF-F416-2440-906B-96A2A7952F46}"/>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18667947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F9D7A-5BEE-9245-944A-197F51D542D9}" type="slidenum">
              <a:rPr lang="en-US" smtClean="0"/>
              <a:pPr/>
              <a:t>‹#›</a:t>
            </a:fld>
            <a:endParaRPr lang="en-US"/>
          </a:p>
        </p:txBody>
      </p:sp>
      <p:pic>
        <p:nvPicPr>
          <p:cNvPr id="10" name="Graphic 9">
            <a:extLst>
              <a:ext uri="{FF2B5EF4-FFF2-40B4-BE49-F238E27FC236}">
                <a16:creationId xmlns:a16="http://schemas.microsoft.com/office/drawing/2014/main" xmlns="" id="{861FF98D-1061-9248-8754-0013875997BD}"/>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28475368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pPr/>
              <a:t>‹#›</a:t>
            </a:fld>
            <a:endParaRPr lang="en-US"/>
          </a:p>
        </p:txBody>
      </p:sp>
      <p:pic>
        <p:nvPicPr>
          <p:cNvPr id="6" name="Graphic 5">
            <a:extLst>
              <a:ext uri="{FF2B5EF4-FFF2-40B4-BE49-F238E27FC236}">
                <a16:creationId xmlns:a16="http://schemas.microsoft.com/office/drawing/2014/main" xmlns="" id="{2FFC5743-7400-D642-9870-E0DE7D4E9D3E}"/>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6106546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pPr/>
              <a:t>‹#›</a:t>
            </a:fld>
            <a:endParaRPr lang="en-US"/>
          </a:p>
        </p:txBody>
      </p:sp>
      <p:pic>
        <p:nvPicPr>
          <p:cNvPr id="5" name="Graphic 4">
            <a:extLst>
              <a:ext uri="{FF2B5EF4-FFF2-40B4-BE49-F238E27FC236}">
                <a16:creationId xmlns:a16="http://schemas.microsoft.com/office/drawing/2014/main" xmlns="" id="{32CFA138-28A4-D644-AF2B-9444858492A7}"/>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44481884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 xmlns:a16="http://schemas.microsoft.com/office/drawing/2014/main" id="{1212E7D8-EF21-2543-93D3-E52749CD1EC8}"/>
              </a:ext>
            </a:extLst>
          </p:cNvPr>
          <p:cNvSpPr/>
          <p:nvPr userDrawn="1"/>
        </p:nvSpPr>
        <p:spPr>
          <a:xfrm>
            <a:off x="430554" y="1797869"/>
            <a:ext cx="12563318" cy="4265844"/>
          </a:xfrm>
          <a:prstGeom prst="roundRect">
            <a:avLst>
              <a:gd name="adj" fmla="val 66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b="1">
              <a:solidFill>
                <a:srgbClr val="FFFFFF"/>
              </a:solidFill>
            </a:endParaRPr>
          </a:p>
        </p:txBody>
      </p:sp>
      <p:sp>
        <p:nvSpPr>
          <p:cNvPr id="2" name="Title 1"/>
          <p:cNvSpPr>
            <a:spLocks noGrp="1"/>
          </p:cNvSpPr>
          <p:nvPr>
            <p:ph type="ctrTitle"/>
          </p:nvPr>
        </p:nvSpPr>
        <p:spPr>
          <a:xfrm>
            <a:off x="847813" y="2101952"/>
            <a:ext cx="6142230" cy="2259805"/>
          </a:xfrm>
        </p:spPr>
        <p:txBody>
          <a:bodyPr anchor="b"/>
          <a:lstStyle>
            <a:lvl1pPr algn="l">
              <a:defRPr sz="5999" b="1">
                <a:solidFill>
                  <a:schemeClr val="bg1"/>
                </a:solidFill>
              </a:defRPr>
            </a:lvl1pPr>
          </a:lstStyle>
          <a:p>
            <a:r>
              <a:rPr lang="en-US"/>
              <a:t>Click to edit Master title style</a:t>
            </a:r>
          </a:p>
        </p:txBody>
      </p:sp>
      <p:sp>
        <p:nvSpPr>
          <p:cNvPr id="3" name="Subtitle 2"/>
          <p:cNvSpPr>
            <a:spLocks noGrp="1"/>
          </p:cNvSpPr>
          <p:nvPr>
            <p:ph type="subTitle" idx="1"/>
          </p:nvPr>
        </p:nvSpPr>
        <p:spPr>
          <a:xfrm>
            <a:off x="847813" y="4654394"/>
            <a:ext cx="7171193" cy="1155163"/>
          </a:xfrm>
        </p:spPr>
        <p:txBody>
          <a:bodyPr/>
          <a:lstStyle>
            <a:lvl1pPr marL="0" indent="0" algn="l">
              <a:buNone/>
              <a:defRPr sz="24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solidFill>
                  <a:srgbClr val="FFFFFF"/>
                </a:solidFill>
              </a:rPr>
              <a:pPr/>
              <a:t>‹#›</a:t>
            </a:fld>
            <a:endParaRPr lang="en-US">
              <a:solidFill>
                <a:srgbClr val="FFFFFF"/>
              </a:solidFill>
            </a:endParaRPr>
          </a:p>
        </p:txBody>
      </p:sp>
      <p:sp>
        <p:nvSpPr>
          <p:cNvPr id="4" name="Oval 3">
            <a:extLst>
              <a:ext uri="{FF2B5EF4-FFF2-40B4-BE49-F238E27FC236}">
                <a16:creationId xmlns="" xmlns:a16="http://schemas.microsoft.com/office/drawing/2014/main" id="{4AC1ED45-D031-B94A-BAB1-482F24228794}"/>
              </a:ext>
            </a:extLst>
          </p:cNvPr>
          <p:cNvSpPr/>
          <p:nvPr userDrawn="1"/>
        </p:nvSpPr>
        <p:spPr>
          <a:xfrm>
            <a:off x="7107196" y="794287"/>
            <a:ext cx="2384467" cy="2384777"/>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
        <p:nvSpPr>
          <p:cNvPr id="15" name="Oval 14">
            <a:extLst>
              <a:ext uri="{FF2B5EF4-FFF2-40B4-BE49-F238E27FC236}">
                <a16:creationId xmlns="" xmlns:a16="http://schemas.microsoft.com/office/drawing/2014/main" id="{BB531EC2-BD07-9544-89FF-31AE4C23EC5E}"/>
              </a:ext>
            </a:extLst>
          </p:cNvPr>
          <p:cNvSpPr/>
          <p:nvPr userDrawn="1"/>
        </p:nvSpPr>
        <p:spPr>
          <a:xfrm>
            <a:off x="10859410" y="2726871"/>
            <a:ext cx="1804073" cy="1804308"/>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
        <p:nvSpPr>
          <p:cNvPr id="16" name="Oval 15">
            <a:extLst>
              <a:ext uri="{FF2B5EF4-FFF2-40B4-BE49-F238E27FC236}">
                <a16:creationId xmlns="" xmlns:a16="http://schemas.microsoft.com/office/drawing/2014/main" id="{52B1EF47-5F45-A042-A683-AA31B481CD13}"/>
              </a:ext>
            </a:extLst>
          </p:cNvPr>
          <p:cNvSpPr/>
          <p:nvPr userDrawn="1"/>
        </p:nvSpPr>
        <p:spPr>
          <a:xfrm>
            <a:off x="9491662" y="3743275"/>
            <a:ext cx="2444936" cy="2445254"/>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pic>
        <p:nvPicPr>
          <p:cNvPr id="17" name="Graphic 16">
            <a:extLst>
              <a:ext uri="{FF2B5EF4-FFF2-40B4-BE49-F238E27FC236}">
                <a16:creationId xmlns="" xmlns:a16="http://schemas.microsoft.com/office/drawing/2014/main" id="{6CE7C0DB-9E0D-0A4E-938B-2E797BB2000E}"/>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38200" y="417927"/>
            <a:ext cx="3073835" cy="978166"/>
          </a:xfrm>
          <a:prstGeom prst="rect">
            <a:avLst/>
          </a:prstGeom>
        </p:spPr>
      </p:pic>
    </p:spTree>
    <p:extLst>
      <p:ext uri="{BB962C8B-B14F-4D97-AF65-F5344CB8AC3E}">
        <p14:creationId xmlns:p14="http://schemas.microsoft.com/office/powerpoint/2010/main" val="31968259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CB14EC90-E499-7F40-A81C-63D0DD2592C7}"/>
              </a:ext>
            </a:extLst>
          </p:cNvPr>
          <p:cNvPicPr>
            <a:picLocks noChangeAspect="1"/>
          </p:cNvPicPr>
          <p:nvPr userDrawn="1"/>
        </p:nvPicPr>
        <p:blipFill>
          <a:blip r:embed="rId2"/>
          <a:srcRect/>
          <a:stretch/>
        </p:blipFill>
        <p:spPr>
          <a:xfrm>
            <a:off x="793" y="0"/>
            <a:ext cx="12190413" cy="6858000"/>
          </a:xfrm>
          <a:prstGeom prst="rect">
            <a:avLst/>
          </a:prstGeom>
        </p:spPr>
      </p:pic>
      <p:sp>
        <p:nvSpPr>
          <p:cNvPr id="11" name="Rounded Rectangle 10">
            <a:extLst>
              <a:ext uri="{FF2B5EF4-FFF2-40B4-BE49-F238E27FC236}">
                <a16:creationId xmlns="" xmlns:a16="http://schemas.microsoft.com/office/drawing/2014/main" id="{1212E7D8-EF21-2543-93D3-E52749CD1EC8}"/>
              </a:ext>
            </a:extLst>
          </p:cNvPr>
          <p:cNvSpPr/>
          <p:nvPr userDrawn="1"/>
        </p:nvSpPr>
        <p:spPr>
          <a:xfrm>
            <a:off x="430554" y="1797869"/>
            <a:ext cx="12563318" cy="4265844"/>
          </a:xfrm>
          <a:prstGeom prst="roundRect">
            <a:avLst>
              <a:gd name="adj" fmla="val 6683"/>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b="1">
              <a:solidFill>
                <a:srgbClr val="FFFFFF"/>
              </a:solidFill>
            </a:endParaRPr>
          </a:p>
        </p:txBody>
      </p:sp>
      <p:sp>
        <p:nvSpPr>
          <p:cNvPr id="2" name="Title 1"/>
          <p:cNvSpPr>
            <a:spLocks noGrp="1"/>
          </p:cNvSpPr>
          <p:nvPr>
            <p:ph type="ctrTitle"/>
          </p:nvPr>
        </p:nvSpPr>
        <p:spPr>
          <a:xfrm>
            <a:off x="847813" y="2101952"/>
            <a:ext cx="6142230" cy="2259805"/>
          </a:xfrm>
        </p:spPr>
        <p:txBody>
          <a:bodyPr anchor="b"/>
          <a:lstStyle>
            <a:lvl1pPr algn="l">
              <a:defRPr sz="5999" b="1">
                <a:solidFill>
                  <a:schemeClr val="bg1"/>
                </a:solidFill>
              </a:defRPr>
            </a:lvl1pPr>
          </a:lstStyle>
          <a:p>
            <a:r>
              <a:rPr lang="en-US"/>
              <a:t>Click to edit Master title style</a:t>
            </a:r>
          </a:p>
        </p:txBody>
      </p:sp>
      <p:sp>
        <p:nvSpPr>
          <p:cNvPr id="3" name="Subtitle 2"/>
          <p:cNvSpPr>
            <a:spLocks noGrp="1"/>
          </p:cNvSpPr>
          <p:nvPr>
            <p:ph type="subTitle" idx="1"/>
          </p:nvPr>
        </p:nvSpPr>
        <p:spPr>
          <a:xfrm>
            <a:off x="847813" y="4654394"/>
            <a:ext cx="7171193" cy="1155163"/>
          </a:xfrm>
        </p:spPr>
        <p:txBody>
          <a:bodyPr/>
          <a:lstStyle>
            <a:lvl1pPr marL="0" indent="0" algn="l">
              <a:buNone/>
              <a:defRPr sz="2400">
                <a:solidFill>
                  <a:schemeClr val="bg1"/>
                </a:solidFill>
              </a:defRPr>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solidFill>
                  <a:srgbClr val="FFFFFF"/>
                </a:solidFill>
              </a:rPr>
              <a:pPr/>
              <a:t>‹#›</a:t>
            </a:fld>
            <a:endParaRPr lang="en-US">
              <a:solidFill>
                <a:srgbClr val="FFFFFF"/>
              </a:solidFill>
            </a:endParaRPr>
          </a:p>
        </p:txBody>
      </p:sp>
      <p:pic>
        <p:nvPicPr>
          <p:cNvPr id="15" name="Graphic 14">
            <a:extLst>
              <a:ext uri="{FF2B5EF4-FFF2-40B4-BE49-F238E27FC236}">
                <a16:creationId xmlns="" xmlns:a16="http://schemas.microsoft.com/office/drawing/2014/main" id="{839EC2AA-D970-C448-A073-121286DBD658}"/>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838200" y="417927"/>
            <a:ext cx="3073835" cy="978166"/>
          </a:xfrm>
          <a:prstGeom prst="rect">
            <a:avLst/>
          </a:prstGeom>
        </p:spPr>
      </p:pic>
      <p:sp>
        <p:nvSpPr>
          <p:cNvPr id="16" name="Oval 15">
            <a:extLst>
              <a:ext uri="{FF2B5EF4-FFF2-40B4-BE49-F238E27FC236}">
                <a16:creationId xmlns="" xmlns:a16="http://schemas.microsoft.com/office/drawing/2014/main" id="{A0C5D54B-A58F-EC4D-AA02-F28EF11FB1FD}"/>
              </a:ext>
            </a:extLst>
          </p:cNvPr>
          <p:cNvSpPr/>
          <p:nvPr userDrawn="1"/>
        </p:nvSpPr>
        <p:spPr>
          <a:xfrm>
            <a:off x="7107196" y="794287"/>
            <a:ext cx="2384467" cy="2384777"/>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
        <p:nvSpPr>
          <p:cNvPr id="17" name="Oval 16">
            <a:extLst>
              <a:ext uri="{FF2B5EF4-FFF2-40B4-BE49-F238E27FC236}">
                <a16:creationId xmlns="" xmlns:a16="http://schemas.microsoft.com/office/drawing/2014/main" id="{E2DB51D0-EFE0-9143-AB1E-054D0CA220CB}"/>
              </a:ext>
            </a:extLst>
          </p:cNvPr>
          <p:cNvSpPr/>
          <p:nvPr userDrawn="1"/>
        </p:nvSpPr>
        <p:spPr>
          <a:xfrm>
            <a:off x="10859410" y="2726871"/>
            <a:ext cx="1804073" cy="1804308"/>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
        <p:nvSpPr>
          <p:cNvPr id="18" name="Oval 17">
            <a:extLst>
              <a:ext uri="{FF2B5EF4-FFF2-40B4-BE49-F238E27FC236}">
                <a16:creationId xmlns="" xmlns:a16="http://schemas.microsoft.com/office/drawing/2014/main" id="{62C0393C-CCFF-344F-BF7E-2B815CA8D24F}"/>
              </a:ext>
            </a:extLst>
          </p:cNvPr>
          <p:cNvSpPr/>
          <p:nvPr userDrawn="1"/>
        </p:nvSpPr>
        <p:spPr>
          <a:xfrm>
            <a:off x="9491662" y="3743275"/>
            <a:ext cx="2444936" cy="2445254"/>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Tree>
    <p:extLst>
      <p:ext uri="{BB962C8B-B14F-4D97-AF65-F5344CB8AC3E}">
        <p14:creationId xmlns:p14="http://schemas.microsoft.com/office/powerpoint/2010/main" val="34387870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a:p>
        </p:txBody>
      </p:sp>
      <p:pic>
        <p:nvPicPr>
          <p:cNvPr id="7" name="Graphic 6">
            <a:extLst>
              <a:ext uri="{FF2B5EF4-FFF2-40B4-BE49-F238E27FC236}">
                <a16:creationId xmlns="" xmlns:a16="http://schemas.microsoft.com/office/drawing/2014/main" id="{3CE94A48-21EC-9043-A425-EFF17FBDBA27}"/>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3545218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62D33483-5DC1-4919-B94C-777794C8A760}"/>
              </a:ext>
            </a:extLst>
          </p:cNvPr>
          <p:cNvPicPr>
            <a:picLocks noChangeAspect="1"/>
          </p:cNvPicPr>
          <p:nvPr userDrawn="1"/>
        </p:nvPicPr>
        <p:blipFill>
          <a:blip r:embed="rId2">
            <a:alphaModFix/>
          </a:blip>
          <a:srcRect/>
          <a:stretch/>
        </p:blipFill>
        <p:spPr>
          <a:xfrm>
            <a:off x="793" y="0"/>
            <a:ext cx="12190413" cy="6858000"/>
          </a:xfrm>
          <a:prstGeom prst="rect">
            <a:avLst/>
          </a:prstGeom>
        </p:spPr>
      </p:pic>
      <p:sp>
        <p:nvSpPr>
          <p:cNvPr id="4" name="Rectangle 3">
            <a:extLst>
              <a:ext uri="{FF2B5EF4-FFF2-40B4-BE49-F238E27FC236}">
                <a16:creationId xmlns="" xmlns:a16="http://schemas.microsoft.com/office/drawing/2014/main" id="{DE779818-F140-9546-B82F-B1DC522CC4CB}"/>
              </a:ext>
            </a:extLst>
          </p:cNvPr>
          <p:cNvSpPr/>
          <p:nvPr userDrawn="1"/>
        </p:nvSpPr>
        <p:spPr>
          <a:xfrm>
            <a:off x="0" y="282102"/>
            <a:ext cx="12192000" cy="273347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a:p>
        </p:txBody>
      </p:sp>
      <p:pic>
        <p:nvPicPr>
          <p:cNvPr id="8" name="Graphic 7">
            <a:extLst>
              <a:ext uri="{FF2B5EF4-FFF2-40B4-BE49-F238E27FC236}">
                <a16:creationId xmlns="" xmlns:a16="http://schemas.microsoft.com/office/drawing/2014/main" id="{B44CB57B-FDB9-DD49-A397-36CE873A547E}"/>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33823659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a:p>
        </p:txBody>
      </p:sp>
      <p:pic>
        <p:nvPicPr>
          <p:cNvPr id="8" name="Graphic 7">
            <a:extLst>
              <a:ext uri="{FF2B5EF4-FFF2-40B4-BE49-F238E27FC236}">
                <a16:creationId xmlns="" xmlns:a16="http://schemas.microsoft.com/office/drawing/2014/main" id="{DCD72061-B2C2-AC4B-B221-A92BDD95E90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38200" y="417927"/>
            <a:ext cx="3073835" cy="978166"/>
          </a:xfrm>
          <a:prstGeom prst="rect">
            <a:avLst/>
          </a:prstGeom>
        </p:spPr>
      </p:pic>
    </p:spTree>
    <p:extLst>
      <p:ext uri="{BB962C8B-B14F-4D97-AF65-F5344CB8AC3E}">
        <p14:creationId xmlns:p14="http://schemas.microsoft.com/office/powerpoint/2010/main" val="3189018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B51FDB6C-806C-4135-BCBC-52AC466F483A}"/>
              </a:ext>
            </a:extLst>
          </p:cNvPr>
          <p:cNvPicPr>
            <a:picLocks noChangeAspect="1"/>
          </p:cNvPicPr>
          <p:nvPr userDrawn="1"/>
        </p:nvPicPr>
        <p:blipFill>
          <a:blip r:embed="rId2"/>
          <a:srcRect/>
          <a:stretch/>
        </p:blipFill>
        <p:spPr>
          <a:xfrm>
            <a:off x="793" y="0"/>
            <a:ext cx="12190413" cy="6858000"/>
          </a:xfrm>
          <a:prstGeom prst="rect">
            <a:avLst/>
          </a:prstGeom>
        </p:spPr>
      </p:pic>
      <p:sp>
        <p:nvSpPr>
          <p:cNvPr id="2" name="Title 1"/>
          <p:cNvSpPr>
            <a:spLocks noGrp="1"/>
          </p:cNvSpPr>
          <p:nvPr>
            <p:ph type="title"/>
          </p:nvPr>
        </p:nvSpPr>
        <p:spPr>
          <a:xfrm>
            <a:off x="831850" y="1709739"/>
            <a:ext cx="10515600" cy="2852737"/>
          </a:xfrm>
        </p:spPr>
        <p:txBody>
          <a:bodyPr anchor="b"/>
          <a:lstStyle>
            <a:lvl1pPr>
              <a:defRPr sz="5999"/>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09" indent="0">
              <a:buNone/>
              <a:defRPr sz="2000">
                <a:solidFill>
                  <a:schemeClr val="tx1">
                    <a:tint val="75000"/>
                  </a:schemeClr>
                </a:solidFill>
              </a:defRPr>
            </a:lvl2pPr>
            <a:lvl3pPr marL="914217" indent="0">
              <a:buNone/>
              <a:defRPr sz="1800">
                <a:solidFill>
                  <a:schemeClr val="tx1">
                    <a:tint val="75000"/>
                  </a:schemeClr>
                </a:solidFill>
              </a:defRPr>
            </a:lvl3pPr>
            <a:lvl4pPr marL="1371326" indent="0">
              <a:buNone/>
              <a:defRPr sz="1600">
                <a:solidFill>
                  <a:schemeClr val="tx1">
                    <a:tint val="75000"/>
                  </a:schemeClr>
                </a:solidFill>
              </a:defRPr>
            </a:lvl4pPr>
            <a:lvl5pPr marL="1828434" indent="0">
              <a:buNone/>
              <a:defRPr sz="1600">
                <a:solidFill>
                  <a:schemeClr val="tx1">
                    <a:tint val="75000"/>
                  </a:schemeClr>
                </a:solidFill>
              </a:defRPr>
            </a:lvl5pPr>
            <a:lvl6pPr marL="2285543" indent="0">
              <a:buNone/>
              <a:defRPr sz="1600">
                <a:solidFill>
                  <a:schemeClr val="tx1">
                    <a:tint val="75000"/>
                  </a:schemeClr>
                </a:solidFill>
              </a:defRPr>
            </a:lvl6pPr>
            <a:lvl7pPr marL="2742651" indent="0">
              <a:buNone/>
              <a:defRPr sz="1600">
                <a:solidFill>
                  <a:schemeClr val="tx1">
                    <a:tint val="75000"/>
                  </a:schemeClr>
                </a:solidFill>
              </a:defRPr>
            </a:lvl7pPr>
            <a:lvl8pPr marL="3199760" indent="0">
              <a:buNone/>
              <a:defRPr sz="1600">
                <a:solidFill>
                  <a:schemeClr val="tx1">
                    <a:tint val="75000"/>
                  </a:schemeClr>
                </a:solidFill>
              </a:defRPr>
            </a:lvl8pPr>
            <a:lvl9pPr marL="3656868"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a:p>
        </p:txBody>
      </p:sp>
      <p:pic>
        <p:nvPicPr>
          <p:cNvPr id="8" name="Graphic 7">
            <a:extLst>
              <a:ext uri="{FF2B5EF4-FFF2-40B4-BE49-F238E27FC236}">
                <a16:creationId xmlns="" xmlns:a16="http://schemas.microsoft.com/office/drawing/2014/main" id="{E991DA25-90B4-A443-A658-5D5A83696BD1}"/>
              </a:ext>
            </a:extLst>
          </p:cNvPr>
          <p:cNvPicPr>
            <a:picLocks noChangeAspect="1"/>
          </p:cNvPicPr>
          <p:nvPr userDrawn="1"/>
        </p:nvPicPr>
        <p:blipFill>
          <a:blip r:embed="rId3">
            <a:extLst>
              <a:ext uri="{96DAC541-7B7A-43D3-8B79-37D633B846F1}">
                <asvg:svgBlip xmlns="" xmlns:asvg="http://schemas.microsoft.com/office/drawing/2016/SVG/main" r:embed="rId4"/>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4270663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E542916-5463-45AF-907F-102DCBD181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2838843C-315C-4A95-8726-FCDE15A1E9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21F0080-2747-43CE-861A-7823BDD1DC4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3A49EF4-68A4-4186-859C-6C5E62F54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8F17D31E-9C1C-4C78-9AE6-4D167AB8C26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220742E4-7BD2-48FE-A1C0-86C1D8C0AE2D}"/>
              </a:ext>
            </a:extLst>
          </p:cNvPr>
          <p:cNvSpPr>
            <a:spLocks noGrp="1"/>
          </p:cNvSpPr>
          <p:nvPr>
            <p:ph type="dt" sz="half" idx="10"/>
          </p:nvPr>
        </p:nvSpPr>
        <p:spPr/>
        <p:txBody>
          <a:bodyPr/>
          <a:lstStyle/>
          <a:p>
            <a:fld id="{52AA949A-373C-4F86-9D6A-3A2BA2F88496}" type="datetimeFigureOut">
              <a:rPr lang="en-US" smtClean="0"/>
              <a:t>1/26/2021</a:t>
            </a:fld>
            <a:endParaRPr lang="en-US"/>
          </a:p>
        </p:txBody>
      </p:sp>
      <p:sp>
        <p:nvSpPr>
          <p:cNvPr id="8" name="Footer Placeholder 7">
            <a:extLst>
              <a:ext uri="{FF2B5EF4-FFF2-40B4-BE49-F238E27FC236}">
                <a16:creationId xmlns:a16="http://schemas.microsoft.com/office/drawing/2014/main" xmlns="" id="{E9A20865-6E96-48AD-A0EE-4075DCB6AD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A5E3E401-6C4C-42D3-8884-ED7EAD0C7286}"/>
              </a:ext>
            </a:extLst>
          </p:cNvPr>
          <p:cNvSpPr>
            <a:spLocks noGrp="1"/>
          </p:cNvSpPr>
          <p:nvPr>
            <p:ph type="sldNum" sz="quarter" idx="12"/>
          </p:nvPr>
        </p:nvSpPr>
        <p:spPr/>
        <p:txBody>
          <a:bodyPr/>
          <a:lstStyle/>
          <a:p>
            <a:fld id="{07B56BE9-0779-4312-8BFA-9A0DC7546759}" type="slidenum">
              <a:rPr lang="en-US" smtClean="0"/>
              <a:t>‹#›</a:t>
            </a:fld>
            <a:endParaRPr lang="en-US"/>
          </a:p>
        </p:txBody>
      </p:sp>
    </p:spTree>
    <p:extLst>
      <p:ext uri="{BB962C8B-B14F-4D97-AF65-F5344CB8AC3E}">
        <p14:creationId xmlns:p14="http://schemas.microsoft.com/office/powerpoint/2010/main" val="1791433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F9D7A-5BEE-9245-944A-197F51D542D9}" type="slidenum">
              <a:rPr lang="en-US" smtClean="0"/>
              <a:pPr/>
              <a:t>‹#›</a:t>
            </a:fld>
            <a:endParaRPr lang="en-US"/>
          </a:p>
        </p:txBody>
      </p:sp>
      <p:pic>
        <p:nvPicPr>
          <p:cNvPr id="8" name="Graphic 7">
            <a:extLst>
              <a:ext uri="{FF2B5EF4-FFF2-40B4-BE49-F238E27FC236}">
                <a16:creationId xmlns="" xmlns:a16="http://schemas.microsoft.com/office/drawing/2014/main" id="{8B5E1CCF-F416-2440-906B-96A2A7952F46}"/>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29516963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09" indent="0">
              <a:buNone/>
              <a:defRPr sz="2000" b="1"/>
            </a:lvl2pPr>
            <a:lvl3pPr marL="914217" indent="0">
              <a:buNone/>
              <a:defRPr sz="1800" b="1"/>
            </a:lvl3pPr>
            <a:lvl4pPr marL="1371326" indent="0">
              <a:buNone/>
              <a:defRPr sz="1600" b="1"/>
            </a:lvl4pPr>
            <a:lvl5pPr marL="1828434" indent="0">
              <a:buNone/>
              <a:defRPr sz="1600" b="1"/>
            </a:lvl5pPr>
            <a:lvl6pPr marL="2285543" indent="0">
              <a:buNone/>
              <a:defRPr sz="1600" b="1"/>
            </a:lvl6pPr>
            <a:lvl7pPr marL="2742651" indent="0">
              <a:buNone/>
              <a:defRPr sz="1600" b="1"/>
            </a:lvl7pPr>
            <a:lvl8pPr marL="3199760" indent="0">
              <a:buNone/>
              <a:defRPr sz="1600" b="1"/>
            </a:lvl8pPr>
            <a:lvl9pPr marL="365686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F9D7A-5BEE-9245-944A-197F51D542D9}" type="slidenum">
              <a:rPr lang="en-US" smtClean="0"/>
              <a:pPr/>
              <a:t>‹#›</a:t>
            </a:fld>
            <a:endParaRPr lang="en-US"/>
          </a:p>
        </p:txBody>
      </p:sp>
      <p:pic>
        <p:nvPicPr>
          <p:cNvPr id="10" name="Graphic 9">
            <a:extLst>
              <a:ext uri="{FF2B5EF4-FFF2-40B4-BE49-F238E27FC236}">
                <a16:creationId xmlns="" xmlns:a16="http://schemas.microsoft.com/office/drawing/2014/main" id="{861FF98D-1061-9248-8754-0013875997BD}"/>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4386483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pPr/>
              <a:t>‹#›</a:t>
            </a:fld>
            <a:endParaRPr lang="en-US"/>
          </a:p>
        </p:txBody>
      </p:sp>
      <p:pic>
        <p:nvPicPr>
          <p:cNvPr id="6" name="Graphic 5">
            <a:extLst>
              <a:ext uri="{FF2B5EF4-FFF2-40B4-BE49-F238E27FC236}">
                <a16:creationId xmlns="" xmlns:a16="http://schemas.microsoft.com/office/drawing/2014/main" id="{2FFC5743-7400-D642-9870-E0DE7D4E9D3E}"/>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28547799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pPr/>
              <a:t>‹#›</a:t>
            </a:fld>
            <a:endParaRPr lang="en-US"/>
          </a:p>
        </p:txBody>
      </p:sp>
      <p:pic>
        <p:nvPicPr>
          <p:cNvPr id="5" name="Graphic 4">
            <a:extLst>
              <a:ext uri="{FF2B5EF4-FFF2-40B4-BE49-F238E27FC236}">
                <a16:creationId xmlns="" xmlns:a16="http://schemas.microsoft.com/office/drawing/2014/main" id="{32CFA138-28A4-D644-AF2B-9444858492A7}"/>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838200" y="6311214"/>
            <a:ext cx="1431068" cy="455399"/>
          </a:xfrm>
          <a:prstGeom prst="rect">
            <a:avLst/>
          </a:prstGeom>
        </p:spPr>
      </p:pic>
    </p:spTree>
    <p:extLst>
      <p:ext uri="{BB962C8B-B14F-4D97-AF65-F5344CB8AC3E}">
        <p14:creationId xmlns:p14="http://schemas.microsoft.com/office/powerpoint/2010/main" val="2115668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6319C5-CFE0-4212-AC2C-F068346485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AB2928E3-1576-4405-8012-9A2BF7B6A84C}"/>
              </a:ext>
            </a:extLst>
          </p:cNvPr>
          <p:cNvSpPr>
            <a:spLocks noGrp="1"/>
          </p:cNvSpPr>
          <p:nvPr>
            <p:ph type="dt" sz="half" idx="10"/>
          </p:nvPr>
        </p:nvSpPr>
        <p:spPr/>
        <p:txBody>
          <a:bodyPr/>
          <a:lstStyle/>
          <a:p>
            <a:fld id="{52AA949A-373C-4F86-9D6A-3A2BA2F88496}" type="datetimeFigureOut">
              <a:rPr lang="en-US" smtClean="0"/>
              <a:t>1/26/2021</a:t>
            </a:fld>
            <a:endParaRPr lang="en-US"/>
          </a:p>
        </p:txBody>
      </p:sp>
      <p:sp>
        <p:nvSpPr>
          <p:cNvPr id="4" name="Footer Placeholder 3">
            <a:extLst>
              <a:ext uri="{FF2B5EF4-FFF2-40B4-BE49-F238E27FC236}">
                <a16:creationId xmlns:a16="http://schemas.microsoft.com/office/drawing/2014/main" xmlns="" id="{9804AC2A-7307-4D08-AFE8-749B503F15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2DB385F-54CC-45EC-AEF7-6C9CCDDFC5E3}"/>
              </a:ext>
            </a:extLst>
          </p:cNvPr>
          <p:cNvSpPr>
            <a:spLocks noGrp="1"/>
          </p:cNvSpPr>
          <p:nvPr>
            <p:ph type="sldNum" sz="quarter" idx="12"/>
          </p:nvPr>
        </p:nvSpPr>
        <p:spPr/>
        <p:txBody>
          <a:bodyPr/>
          <a:lstStyle/>
          <a:p>
            <a:fld id="{07B56BE9-0779-4312-8BFA-9A0DC7546759}" type="slidenum">
              <a:rPr lang="en-US" smtClean="0"/>
              <a:t>‹#›</a:t>
            </a:fld>
            <a:endParaRPr lang="en-US"/>
          </a:p>
        </p:txBody>
      </p:sp>
    </p:spTree>
    <p:extLst>
      <p:ext uri="{BB962C8B-B14F-4D97-AF65-F5344CB8AC3E}">
        <p14:creationId xmlns:p14="http://schemas.microsoft.com/office/powerpoint/2010/main" val="1144715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B193FA8-5E84-4E83-8279-25779986316D}"/>
              </a:ext>
            </a:extLst>
          </p:cNvPr>
          <p:cNvSpPr>
            <a:spLocks noGrp="1"/>
          </p:cNvSpPr>
          <p:nvPr>
            <p:ph type="dt" sz="half" idx="10"/>
          </p:nvPr>
        </p:nvSpPr>
        <p:spPr/>
        <p:txBody>
          <a:bodyPr/>
          <a:lstStyle/>
          <a:p>
            <a:fld id="{52AA949A-373C-4F86-9D6A-3A2BA2F88496}" type="datetimeFigureOut">
              <a:rPr lang="en-US" smtClean="0"/>
              <a:t>1/26/2021</a:t>
            </a:fld>
            <a:endParaRPr lang="en-US"/>
          </a:p>
        </p:txBody>
      </p:sp>
      <p:sp>
        <p:nvSpPr>
          <p:cNvPr id="3" name="Footer Placeholder 2">
            <a:extLst>
              <a:ext uri="{FF2B5EF4-FFF2-40B4-BE49-F238E27FC236}">
                <a16:creationId xmlns:a16="http://schemas.microsoft.com/office/drawing/2014/main" xmlns="" id="{28971E2C-0B95-45D4-9BA4-7F4112EEE9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9FD6BA48-14EE-4B69-A4D7-1FF1CDBA9BFE}"/>
              </a:ext>
            </a:extLst>
          </p:cNvPr>
          <p:cNvSpPr>
            <a:spLocks noGrp="1"/>
          </p:cNvSpPr>
          <p:nvPr>
            <p:ph type="sldNum" sz="quarter" idx="12"/>
          </p:nvPr>
        </p:nvSpPr>
        <p:spPr/>
        <p:txBody>
          <a:bodyPr/>
          <a:lstStyle/>
          <a:p>
            <a:fld id="{07B56BE9-0779-4312-8BFA-9A0DC7546759}" type="slidenum">
              <a:rPr lang="en-US" smtClean="0"/>
              <a:t>‹#›</a:t>
            </a:fld>
            <a:endParaRPr lang="en-US"/>
          </a:p>
        </p:txBody>
      </p:sp>
    </p:spTree>
    <p:extLst>
      <p:ext uri="{BB962C8B-B14F-4D97-AF65-F5344CB8AC3E}">
        <p14:creationId xmlns:p14="http://schemas.microsoft.com/office/powerpoint/2010/main" val="3015462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E56EC1-4FAE-42F9-A205-BFF853B1E5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E21FE701-DFEE-4136-8ED9-9DD3512E10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CFD19D4-7AA1-4170-BDAC-3E2C253D19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C433AB3-E4A4-4CA1-BC29-DE2527EDC688}"/>
              </a:ext>
            </a:extLst>
          </p:cNvPr>
          <p:cNvSpPr>
            <a:spLocks noGrp="1"/>
          </p:cNvSpPr>
          <p:nvPr>
            <p:ph type="dt" sz="half" idx="10"/>
          </p:nvPr>
        </p:nvSpPr>
        <p:spPr/>
        <p:txBody>
          <a:bodyPr/>
          <a:lstStyle/>
          <a:p>
            <a:fld id="{52AA949A-373C-4F86-9D6A-3A2BA2F88496}" type="datetimeFigureOut">
              <a:rPr lang="en-US" smtClean="0"/>
              <a:t>1/26/2021</a:t>
            </a:fld>
            <a:endParaRPr lang="en-US"/>
          </a:p>
        </p:txBody>
      </p:sp>
      <p:sp>
        <p:nvSpPr>
          <p:cNvPr id="6" name="Footer Placeholder 5">
            <a:extLst>
              <a:ext uri="{FF2B5EF4-FFF2-40B4-BE49-F238E27FC236}">
                <a16:creationId xmlns:a16="http://schemas.microsoft.com/office/drawing/2014/main" xmlns="" id="{C6BAF52E-E943-435D-B9D9-D97F09296C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6A0286E-5716-47CA-AAB4-66D3B967947A}"/>
              </a:ext>
            </a:extLst>
          </p:cNvPr>
          <p:cNvSpPr>
            <a:spLocks noGrp="1"/>
          </p:cNvSpPr>
          <p:nvPr>
            <p:ph type="sldNum" sz="quarter" idx="12"/>
          </p:nvPr>
        </p:nvSpPr>
        <p:spPr/>
        <p:txBody>
          <a:bodyPr/>
          <a:lstStyle/>
          <a:p>
            <a:fld id="{07B56BE9-0779-4312-8BFA-9A0DC7546759}" type="slidenum">
              <a:rPr lang="en-US" smtClean="0"/>
              <a:t>‹#›</a:t>
            </a:fld>
            <a:endParaRPr lang="en-US"/>
          </a:p>
        </p:txBody>
      </p:sp>
    </p:spTree>
    <p:extLst>
      <p:ext uri="{BB962C8B-B14F-4D97-AF65-F5344CB8AC3E}">
        <p14:creationId xmlns:p14="http://schemas.microsoft.com/office/powerpoint/2010/main" val="718309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809466-41B8-4DC7-9D9B-42344A6ACD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7419291E-8B88-4669-B5AC-C1AF6A726F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B90D575-3535-476C-B6DB-285A1BF52B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130D85E-874F-49F4-B6C0-95CC6209C601}"/>
              </a:ext>
            </a:extLst>
          </p:cNvPr>
          <p:cNvSpPr>
            <a:spLocks noGrp="1"/>
          </p:cNvSpPr>
          <p:nvPr>
            <p:ph type="dt" sz="half" idx="10"/>
          </p:nvPr>
        </p:nvSpPr>
        <p:spPr/>
        <p:txBody>
          <a:bodyPr/>
          <a:lstStyle/>
          <a:p>
            <a:fld id="{52AA949A-373C-4F86-9D6A-3A2BA2F88496}" type="datetimeFigureOut">
              <a:rPr lang="en-US" smtClean="0"/>
              <a:t>1/26/2021</a:t>
            </a:fld>
            <a:endParaRPr lang="en-US"/>
          </a:p>
        </p:txBody>
      </p:sp>
      <p:sp>
        <p:nvSpPr>
          <p:cNvPr id="6" name="Footer Placeholder 5">
            <a:extLst>
              <a:ext uri="{FF2B5EF4-FFF2-40B4-BE49-F238E27FC236}">
                <a16:creationId xmlns:a16="http://schemas.microsoft.com/office/drawing/2014/main" xmlns="" id="{DFAFBB38-630A-40DA-BC50-376FDB1BCC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B5AD2289-EDAA-4588-AB7B-B9E313A7A055}"/>
              </a:ext>
            </a:extLst>
          </p:cNvPr>
          <p:cNvSpPr>
            <a:spLocks noGrp="1"/>
          </p:cNvSpPr>
          <p:nvPr>
            <p:ph type="sldNum" sz="quarter" idx="12"/>
          </p:nvPr>
        </p:nvSpPr>
        <p:spPr/>
        <p:txBody>
          <a:bodyPr/>
          <a:lstStyle/>
          <a:p>
            <a:fld id="{07B56BE9-0779-4312-8BFA-9A0DC7546759}" type="slidenum">
              <a:rPr lang="en-US" smtClean="0"/>
              <a:t>‹#›</a:t>
            </a:fld>
            <a:endParaRPr lang="en-US"/>
          </a:p>
        </p:txBody>
      </p:sp>
    </p:spTree>
    <p:extLst>
      <p:ext uri="{BB962C8B-B14F-4D97-AF65-F5344CB8AC3E}">
        <p14:creationId xmlns:p14="http://schemas.microsoft.com/office/powerpoint/2010/main" val="36551392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theme" Target="../theme/theme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5.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2F19FA3-E7AB-40F3-96BD-4899AC3E4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28A87B3-8877-479A-911B-D5C9F16CD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E7114F5-7B7C-4EF9-A8A0-795B840433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AA949A-373C-4F86-9D6A-3A2BA2F88496}" type="datetimeFigureOut">
              <a:rPr lang="en-US" smtClean="0"/>
              <a:t>1/26/2021</a:t>
            </a:fld>
            <a:endParaRPr lang="en-US"/>
          </a:p>
        </p:txBody>
      </p:sp>
      <p:sp>
        <p:nvSpPr>
          <p:cNvPr id="5" name="Footer Placeholder 4">
            <a:extLst>
              <a:ext uri="{FF2B5EF4-FFF2-40B4-BE49-F238E27FC236}">
                <a16:creationId xmlns:a16="http://schemas.microsoft.com/office/drawing/2014/main" xmlns="" id="{85BF58B4-D97B-46AC-9778-2B9CACCEA5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87F6ABFB-61AF-4858-A990-48AB52FFA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56BE9-0779-4312-8BFA-9A0DC7546759}" type="slidenum">
              <a:rPr lang="en-US" smtClean="0"/>
              <a:t>‹#›</a:t>
            </a:fld>
            <a:endParaRPr lang="en-US"/>
          </a:p>
        </p:txBody>
      </p:sp>
    </p:spTree>
    <p:extLst>
      <p:ext uri="{BB962C8B-B14F-4D97-AF65-F5344CB8AC3E}">
        <p14:creationId xmlns:p14="http://schemas.microsoft.com/office/powerpoint/2010/main" val="4781088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8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2F19FA3-E7AB-40F3-96BD-4899AC3E4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28A87B3-8877-479A-911B-D5C9F16CD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E7114F5-7B7C-4EF9-A8A0-795B840433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5BF58B4-D97B-46AC-9778-2B9CACCEA5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7F6ABFB-61AF-4858-A990-48AB52FFA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91828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8000"/>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2F19FA3-E7AB-40F3-96BD-4899AC3E41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128A87B3-8877-479A-911B-D5C9F16CD0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E7114F5-7B7C-4EF9-A8A0-795B840433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AA949A-373C-4F86-9D6A-3A2BA2F88496}" type="datetimeFigureOut">
              <a:rPr lang="en-US" smtClean="0">
                <a:solidFill>
                  <a:prstClr val="black">
                    <a:tint val="75000"/>
                  </a:prstClr>
                </a:solidFill>
              </a:rPr>
              <a:pPr/>
              <a:t>1/26/2021</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5BF58B4-D97B-46AC-9778-2B9CACCEA5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7F6ABFB-61AF-4858-A990-48AB52FFA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56BE9-0779-4312-8BFA-9A0DC754675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727316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rgbClr val="005A83"/>
                </a:solidFill>
              </a:defRPr>
            </a:lvl1pPr>
          </a:lstStyle>
          <a:p>
            <a:pPr defTabSz="228554"/>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rgbClr val="005A83"/>
                </a:solidFill>
              </a:defRPr>
            </a:lvl1pPr>
          </a:lstStyle>
          <a:p>
            <a:pPr defTabSz="228554"/>
            <a:fld id="{20AF9D7A-5BEE-9245-944A-197F51D542D9}" type="slidenum">
              <a:rPr lang="en-US" smtClean="0"/>
              <a:pPr defTabSz="228554"/>
              <a:t>‹#›</a:t>
            </a:fld>
            <a:endParaRPr lang="en-US"/>
          </a:p>
        </p:txBody>
      </p:sp>
    </p:spTree>
    <p:extLst>
      <p:ext uri="{BB962C8B-B14F-4D97-AF65-F5344CB8AC3E}">
        <p14:creationId xmlns:p14="http://schemas.microsoft.com/office/powerpoint/2010/main" val="411911471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hf hdr="0" ftr="0" dt="0"/>
  <p:txStyles>
    <p:titleStyle>
      <a:lvl1pPr algn="l" defTabSz="914217" rtl="0" eaLnBrk="1" latinLnBrk="0" hangingPunct="1">
        <a:lnSpc>
          <a:spcPct val="90000"/>
        </a:lnSpc>
        <a:spcBef>
          <a:spcPct val="0"/>
        </a:spcBef>
        <a:buNone/>
        <a:defRPr sz="4399" b="1" kern="1200">
          <a:solidFill>
            <a:schemeClr val="accent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rgbClr val="005A83"/>
                </a:solidFill>
              </a:defRPr>
            </a:lvl1pPr>
          </a:lstStyle>
          <a:p>
            <a:pPr defTabSz="228554"/>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rgbClr val="005A83"/>
                </a:solidFill>
              </a:defRPr>
            </a:lvl1pPr>
          </a:lstStyle>
          <a:p>
            <a:pPr defTabSz="228554"/>
            <a:fld id="{20AF9D7A-5BEE-9245-944A-197F51D542D9}" type="slidenum">
              <a:rPr lang="en-US" smtClean="0"/>
              <a:pPr defTabSz="228554"/>
              <a:t>‹#›</a:t>
            </a:fld>
            <a:endParaRPr lang="en-US"/>
          </a:p>
        </p:txBody>
      </p:sp>
    </p:spTree>
    <p:extLst>
      <p:ext uri="{BB962C8B-B14F-4D97-AF65-F5344CB8AC3E}">
        <p14:creationId xmlns:p14="http://schemas.microsoft.com/office/powerpoint/2010/main" val="76732236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Lst>
  <p:hf hdr="0" ftr="0" dt="0"/>
  <p:txStyles>
    <p:titleStyle>
      <a:lvl1pPr algn="l" defTabSz="914217" rtl="0" eaLnBrk="1" latinLnBrk="0" hangingPunct="1">
        <a:lnSpc>
          <a:spcPct val="90000"/>
        </a:lnSpc>
        <a:spcBef>
          <a:spcPct val="0"/>
        </a:spcBef>
        <a:buNone/>
        <a:defRPr sz="4399" b="1" kern="1200">
          <a:solidFill>
            <a:schemeClr val="accent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9.xml"/><Relationship Id="rId5" Type="http://schemas.openxmlformats.org/officeDocument/2006/relationships/image" Target="../media/image7.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chart" Target="../charts/chart1.xml"/><Relationship Id="rId2" Type="http://schemas.openxmlformats.org/officeDocument/2006/relationships/image" Target="../media/image9.jpg"/><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4.sv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image" Target="../media/image16.jpeg"/><Relationship Id="rId1" Type="http://schemas.openxmlformats.org/officeDocument/2006/relationships/slideLayout" Target="../slideLayouts/slideLayout18.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7.xml.rels><?xml version="1.0" encoding="UTF-8" standalone="yes"?>
<Relationships xmlns="http://schemas.openxmlformats.org/package/2006/relationships"><Relationship Id="rId8" Type="http://schemas.openxmlformats.org/officeDocument/2006/relationships/image" Target="../media/image33.jpg"/><Relationship Id="rId13" Type="http://schemas.openxmlformats.org/officeDocument/2006/relationships/image" Target="../media/image38.png"/><Relationship Id="rId18" Type="http://schemas.openxmlformats.org/officeDocument/2006/relationships/image" Target="../media/image43.jpe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2.jpg"/><Relationship Id="rId12" Type="http://schemas.openxmlformats.org/officeDocument/2006/relationships/image" Target="../media/image37.jpeg"/><Relationship Id="rId17" Type="http://schemas.openxmlformats.org/officeDocument/2006/relationships/image" Target="../media/image42.jpeg"/><Relationship Id="rId25" Type="http://schemas.openxmlformats.org/officeDocument/2006/relationships/image" Target="../media/image49.png"/><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slideLayout" Target="../slideLayouts/slideLayout18.xml"/><Relationship Id="rId6" Type="http://schemas.openxmlformats.org/officeDocument/2006/relationships/image" Target="../media/image31.png"/><Relationship Id="rId11" Type="http://schemas.openxmlformats.org/officeDocument/2006/relationships/image" Target="../media/image36.jpeg"/><Relationship Id="rId24" Type="http://schemas.openxmlformats.org/officeDocument/2006/relationships/image" Target="../media/image48.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7.jpeg"/><Relationship Id="rId10" Type="http://schemas.openxmlformats.org/officeDocument/2006/relationships/image" Target="../media/image35.png"/><Relationship Id="rId19" Type="http://schemas.openxmlformats.org/officeDocument/2006/relationships/image" Target="../media/image7.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jpeg"/><Relationship Id="rId22" Type="http://schemas.openxmlformats.org/officeDocument/2006/relationships/image" Target="../media/image4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18.xml"/><Relationship Id="rId4"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image" Target="../media/image50.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J1eNBqtn2Ms" TargetMode="External"/><Relationship Id="rId2" Type="http://schemas.openxmlformats.org/officeDocument/2006/relationships/image" Target="../media/image76.jp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xmlns="" id="{26045D8F-83BA-4796-A447-EB78288FAF41}"/>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033306" y="2835579"/>
            <a:ext cx="6842088" cy="1904371"/>
          </a:xfrm>
          <a:prstGeom prst="rect">
            <a:avLst/>
          </a:prstGeom>
        </p:spPr>
      </p:pic>
      <p:sp>
        <p:nvSpPr>
          <p:cNvPr id="2" name="Rectangle 1"/>
          <p:cNvSpPr/>
          <p:nvPr/>
        </p:nvSpPr>
        <p:spPr>
          <a:xfrm>
            <a:off x="1033306" y="4739950"/>
            <a:ext cx="3775394" cy="367216"/>
          </a:xfrm>
          <a:prstGeom prst="rect">
            <a:avLst/>
          </a:prstGeom>
        </p:spPr>
        <p:txBody>
          <a:bodyPr wrap="none">
            <a:spAutoFit/>
          </a:bodyPr>
          <a:lstStyle/>
          <a:p>
            <a:pPr>
              <a:lnSpc>
                <a:spcPct val="107000"/>
              </a:lnSpc>
              <a:spcAft>
                <a:spcPts val="800"/>
              </a:spcAft>
            </a:pPr>
            <a:r>
              <a:rPr lang="en-US" b="1" dirty="0">
                <a:solidFill>
                  <a:srgbClr val="005DAC"/>
                </a:solidFill>
                <a:latin typeface="Gill Sans"/>
                <a:ea typeface="Calibri" panose="020F0502020204030204" pitchFamily="34" charset="0"/>
                <a:cs typeface="Times New Roman" panose="02020603050405020304" pitchFamily="18" charset="0"/>
              </a:rPr>
              <a:t>Maximizing The Digital Dividend.</a:t>
            </a:r>
            <a:endParaRPr lang="en-US" b="1" dirty="0">
              <a:solidFill>
                <a:srgbClr val="005DAC"/>
              </a:solidFill>
              <a:effectLst/>
              <a:latin typeface="Gill Sans"/>
              <a:ea typeface="Calibri" panose="020F0502020204030204" pitchFamily="34" charset="0"/>
              <a:cs typeface="Times New Roman" panose="02020603050405020304" pitchFamily="18" charset="0"/>
            </a:endParaRPr>
          </a:p>
        </p:txBody>
      </p:sp>
      <p:pic>
        <p:nvPicPr>
          <p:cNvPr id="4" name="Picture 2" descr="https://www.hipipo.com/wp-content/uploads/2018/10/HiPipo-Logo-New-e1540662017818-300x12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306" y="1508699"/>
            <a:ext cx="2268375" cy="93759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033306" y="2757612"/>
            <a:ext cx="3115361" cy="1764"/>
          </a:xfrm>
          <a:prstGeom prst="line">
            <a:avLst/>
          </a:prstGeom>
          <a:ln w="12700">
            <a:solidFill>
              <a:srgbClr val="2F71B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7505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xmlns="" id="{A9F529C3-C941-49FD-8C67-82F134F64B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12">
            <a:extLst>
              <a:ext uri="{FF2B5EF4-FFF2-40B4-BE49-F238E27FC236}">
                <a16:creationId xmlns:a16="http://schemas.microsoft.com/office/drawing/2014/main" xmlns="" id="{20586029-32A0-47E5-9AEC-AE3ABA6B94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5" name="Straight Connector 14">
            <a:extLst>
              <a:ext uri="{FF2B5EF4-FFF2-40B4-BE49-F238E27FC236}">
                <a16:creationId xmlns:a16="http://schemas.microsoft.com/office/drawing/2014/main" xmlns="" id="{8C730EAB-A532-4295-A302-FB4B90DB9F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group of people sitting at a table in a restaurant&#10;&#10;Description automatically generated">
            <a:extLst>
              <a:ext uri="{FF2B5EF4-FFF2-40B4-BE49-F238E27FC236}">
                <a16:creationId xmlns:a16="http://schemas.microsoft.com/office/drawing/2014/main" xmlns="" id="{DBE6CB24-63B8-4B3B-98E9-B2FCF795A2A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98" t="26257" r="4109" b="30931"/>
          <a:stretch/>
        </p:blipFill>
        <p:spPr>
          <a:xfrm>
            <a:off x="6253818" y="973660"/>
            <a:ext cx="5294715" cy="1707889"/>
          </a:xfrm>
          <a:prstGeom prst="rect">
            <a:avLst/>
          </a:prstGeom>
        </p:spPr>
      </p:pic>
      <p:sp>
        <p:nvSpPr>
          <p:cNvPr id="23" name="TextBox 22">
            <a:extLst>
              <a:ext uri="{FF2B5EF4-FFF2-40B4-BE49-F238E27FC236}">
                <a16:creationId xmlns:a16="http://schemas.microsoft.com/office/drawing/2014/main" xmlns="" id="{B6920C93-FEBD-452E-8984-31ADA872AC37}"/>
              </a:ext>
            </a:extLst>
          </p:cNvPr>
          <p:cNvSpPr txBox="1"/>
          <p:nvPr/>
        </p:nvSpPr>
        <p:spPr>
          <a:xfrm>
            <a:off x="6165051" y="2722042"/>
            <a:ext cx="5517854" cy="3554819"/>
          </a:xfrm>
          <a:prstGeom prst="rect">
            <a:avLst/>
          </a:prstGeom>
          <a:noFill/>
        </p:spPr>
        <p:txBody>
          <a:bodyPr wrap="square" rtlCol="0">
            <a:spAutoFit/>
          </a:bodyPr>
          <a:lstStyle/>
          <a:p>
            <a:pPr marL="342900" indent="-342900">
              <a:buFont typeface="+mj-lt"/>
              <a:buAutoNum type="arabicPeriod"/>
            </a:pPr>
            <a:r>
              <a:rPr lang="en-US" sz="1500" dirty="0" smtClean="0">
                <a:solidFill>
                  <a:prstClr val="black"/>
                </a:solidFill>
                <a:latin typeface="Gill Sans"/>
              </a:rPr>
              <a:t>We </a:t>
            </a:r>
            <a:r>
              <a:rPr lang="en-US" sz="1500" dirty="0">
                <a:solidFill>
                  <a:prstClr val="black"/>
                </a:solidFill>
                <a:latin typeface="Gill Sans"/>
              </a:rPr>
              <a:t>greatly appreciate </a:t>
            </a:r>
            <a:r>
              <a:rPr lang="en-US" sz="1500" dirty="0" smtClean="0">
                <a:solidFill>
                  <a:prstClr val="black"/>
                </a:solidFill>
                <a:latin typeface="Gill Sans"/>
              </a:rPr>
              <a:t>GOD and </a:t>
            </a:r>
            <a:r>
              <a:rPr lang="en-US" sz="1500" dirty="0" smtClean="0">
                <a:solidFill>
                  <a:prstClr val="black"/>
                </a:solidFill>
                <a:latin typeface="Gill Sans"/>
              </a:rPr>
              <a:t>our</a:t>
            </a:r>
            <a:r>
              <a:rPr lang="en-US" sz="1500" dirty="0" smtClean="0">
                <a:solidFill>
                  <a:prstClr val="black"/>
                </a:solidFill>
                <a:latin typeface="Gill Sans"/>
              </a:rPr>
              <a:t> </a:t>
            </a:r>
            <a:r>
              <a:rPr lang="en-US" sz="1500" dirty="0">
                <a:solidFill>
                  <a:prstClr val="black"/>
                </a:solidFill>
                <a:latin typeface="Gill Sans"/>
              </a:rPr>
              <a:t>partners </a:t>
            </a:r>
            <a:r>
              <a:rPr lang="en-US" sz="1500" dirty="0" smtClean="0">
                <a:solidFill>
                  <a:prstClr val="black"/>
                </a:solidFill>
                <a:latin typeface="Gill Sans"/>
              </a:rPr>
              <a:t>including </a:t>
            </a:r>
            <a:r>
              <a:rPr lang="en-US" sz="1500" dirty="0">
                <a:solidFill>
                  <a:prstClr val="black"/>
                </a:solidFill>
                <a:latin typeface="Gill Sans"/>
              </a:rPr>
              <a:t>the Gates Foundation, ModusBox, Level One Project, Mojaloop Foundation and the United Nations Capital Development Fund.</a:t>
            </a:r>
          </a:p>
          <a:p>
            <a:pPr marL="342900" indent="-342900">
              <a:buFont typeface="+mj-lt"/>
              <a:buAutoNum type="arabicPeriod"/>
            </a:pPr>
            <a:endParaRPr lang="en-US" sz="1500" dirty="0">
              <a:solidFill>
                <a:prstClr val="black"/>
              </a:solidFill>
              <a:latin typeface="Gill Sans"/>
            </a:endParaRPr>
          </a:p>
          <a:p>
            <a:pPr marL="342900" indent="-342900">
              <a:buFont typeface="+mj-lt"/>
              <a:buAutoNum type="arabicPeriod"/>
            </a:pPr>
            <a:r>
              <a:rPr lang="en-US" sz="1500" dirty="0" smtClean="0">
                <a:solidFill>
                  <a:prstClr val="black"/>
                </a:solidFill>
                <a:latin typeface="Gill Sans"/>
              </a:rPr>
              <a:t>Damali Ssali our Keynote Speaker will join me today, Steve </a:t>
            </a:r>
            <a:r>
              <a:rPr lang="en-US" sz="1500" dirty="0">
                <a:solidFill>
                  <a:prstClr val="black"/>
                </a:solidFill>
                <a:latin typeface="Gill Sans"/>
              </a:rPr>
              <a:t>Haley Joined us to speak on behalf of Mojaloop Foundation</a:t>
            </a:r>
            <a:r>
              <a:rPr lang="en-US" sz="1500" dirty="0">
                <a:solidFill>
                  <a:prstClr val="black"/>
                </a:solidFill>
                <a:latin typeface="Gill Sans"/>
              </a:rPr>
              <a:t>. Chris Lukolyo, Digital Country Lead, UNCDF</a:t>
            </a:r>
            <a:endParaRPr lang="en-US" sz="1500" dirty="0">
              <a:solidFill>
                <a:prstClr val="black"/>
              </a:solidFill>
              <a:latin typeface="Gill Sans"/>
            </a:endParaRPr>
          </a:p>
          <a:p>
            <a:pPr marL="342900" indent="-342900">
              <a:buFont typeface="+mj-lt"/>
              <a:buAutoNum type="arabicPeriod"/>
            </a:pPr>
            <a:endParaRPr lang="en-US" sz="1500" dirty="0">
              <a:solidFill>
                <a:prstClr val="black"/>
              </a:solidFill>
              <a:latin typeface="Gill Sans"/>
            </a:endParaRPr>
          </a:p>
          <a:p>
            <a:pPr marL="342900" indent="-342900">
              <a:buFont typeface="+mj-lt"/>
              <a:buAutoNum type="arabicPeriod"/>
            </a:pPr>
            <a:r>
              <a:rPr lang="en-US" sz="1500" dirty="0">
                <a:solidFill>
                  <a:prstClr val="black"/>
                </a:solidFill>
                <a:latin typeface="Gill Sans"/>
              </a:rPr>
              <a:t>The Digital and Financial Inclusion summit is a great model for how to get the word out about on how FinTechs </a:t>
            </a:r>
            <a:r>
              <a:rPr lang="en-US" sz="1500" dirty="0" smtClean="0">
                <a:solidFill>
                  <a:prstClr val="black"/>
                </a:solidFill>
                <a:latin typeface="Gill Sans"/>
              </a:rPr>
              <a:t>and all DFS stakeholders should </a:t>
            </a:r>
            <a:r>
              <a:rPr lang="en-US" sz="1500" dirty="0">
                <a:solidFill>
                  <a:prstClr val="black"/>
                </a:solidFill>
                <a:latin typeface="Gill Sans"/>
              </a:rPr>
              <a:t>be part of the Financial Inclusion solutions such Mojaloop, and especially FinTech conceptualized and built by women to solve for problems experienced by </a:t>
            </a:r>
            <a:r>
              <a:rPr lang="en-US" sz="1500" dirty="0" smtClean="0">
                <a:solidFill>
                  <a:prstClr val="black"/>
                </a:solidFill>
                <a:latin typeface="Gill Sans"/>
              </a:rPr>
              <a:t>women</a:t>
            </a:r>
            <a:r>
              <a:rPr lang="en-US" sz="1500" dirty="0" smtClean="0">
                <a:solidFill>
                  <a:prstClr val="black"/>
                </a:solidFill>
                <a:latin typeface="Gill Sans"/>
              </a:rPr>
              <a:t>.</a:t>
            </a:r>
            <a:endParaRPr lang="en-US" sz="1500" dirty="0">
              <a:solidFill>
                <a:prstClr val="black"/>
              </a:solidFill>
              <a:latin typeface="Gill San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7459" y="2850889"/>
            <a:ext cx="4760580" cy="1695386"/>
          </a:xfrm>
          <a:prstGeom prst="rect">
            <a:avLst/>
          </a:prstGeom>
        </p:spPr>
      </p:pic>
    </p:spTree>
    <p:extLst>
      <p:ext uri="{BB962C8B-B14F-4D97-AF65-F5344CB8AC3E}">
        <p14:creationId xmlns:p14="http://schemas.microsoft.com/office/powerpoint/2010/main" val="3314861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67640" y="5489314"/>
            <a:ext cx="2933860" cy="1044836"/>
          </a:xfrm>
          <a:prstGeom prst="rect">
            <a:avLst/>
          </a:prstGeom>
        </p:spPr>
      </p:pic>
      <p:sp>
        <p:nvSpPr>
          <p:cNvPr id="3" name="TextBox 2"/>
          <p:cNvSpPr txBox="1"/>
          <p:nvPr/>
        </p:nvSpPr>
        <p:spPr>
          <a:xfrm>
            <a:off x="0" y="6488668"/>
            <a:ext cx="4101444" cy="369332"/>
          </a:xfrm>
          <a:prstGeom prst="rect">
            <a:avLst/>
          </a:prstGeom>
          <a:noFill/>
        </p:spPr>
        <p:txBody>
          <a:bodyPr wrap="none" rtlCol="0">
            <a:spAutoFit/>
          </a:bodyPr>
          <a:lstStyle/>
          <a:p>
            <a:r>
              <a:rPr lang="en-US" b="1" dirty="0" smtClean="0">
                <a:solidFill>
                  <a:srgbClr val="0F75BC"/>
                </a:solidFill>
              </a:rPr>
              <a:t>WE BORROWED SOME TEXT FROM CGAP</a:t>
            </a:r>
            <a:endParaRPr lang="en-US" b="1" dirty="0">
              <a:solidFill>
                <a:srgbClr val="0F75BC"/>
              </a:solidFill>
            </a:endParaRPr>
          </a:p>
        </p:txBody>
      </p:sp>
    </p:spTree>
    <p:extLst>
      <p:ext uri="{BB962C8B-B14F-4D97-AF65-F5344CB8AC3E}">
        <p14:creationId xmlns:p14="http://schemas.microsoft.com/office/powerpoint/2010/main" val="8982928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0400" y="371475"/>
            <a:ext cx="3657600" cy="828675"/>
          </a:xfrm>
          <a:prstGeom prst="rect">
            <a:avLst/>
          </a:prstGeom>
          <a:solidFill>
            <a:srgbClr val="393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prstClr val="white"/>
                </a:solidFill>
                <a:latin typeface="Gill Sans"/>
              </a:rPr>
              <a:t>POLL</a:t>
            </a:r>
            <a:endParaRPr lang="en-US" sz="4000" b="1" dirty="0">
              <a:solidFill>
                <a:prstClr val="white"/>
              </a:solidFill>
              <a:latin typeface="Gill Sans"/>
            </a:endParaRPr>
          </a:p>
        </p:txBody>
      </p:sp>
      <p:sp>
        <p:nvSpPr>
          <p:cNvPr id="6" name="Rectangle 5"/>
          <p:cNvSpPr/>
          <p:nvPr/>
        </p:nvSpPr>
        <p:spPr>
          <a:xfrm>
            <a:off x="361948" y="1611268"/>
            <a:ext cx="6496052" cy="4742314"/>
          </a:xfrm>
          <a:prstGeom prst="rect">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0" b="1" dirty="0">
                <a:solidFill>
                  <a:srgbClr val="ED7D31"/>
                </a:solidFill>
                <a:latin typeface="Gill Sans"/>
              </a:rPr>
              <a:t>QUESTION</a:t>
            </a:r>
          </a:p>
          <a:p>
            <a:r>
              <a:rPr lang="en-US" sz="4000" b="1" dirty="0">
                <a:solidFill>
                  <a:prstClr val="white"/>
                </a:solidFill>
                <a:latin typeface="Gill Sans"/>
              </a:rPr>
              <a:t>Do you think priority should be given to funding financial inclusion programs with a gender component</a:t>
            </a:r>
            <a:r>
              <a:rPr lang="en-US" sz="4000" b="1" dirty="0" smtClean="0">
                <a:solidFill>
                  <a:prstClr val="white"/>
                </a:solidFill>
                <a:latin typeface="Gill Sans"/>
              </a:rPr>
              <a:t>?</a:t>
            </a:r>
          </a:p>
          <a:p>
            <a:pPr marL="742950" indent="-742950">
              <a:buFont typeface="+mj-lt"/>
              <a:buAutoNum type="arabicPeriod"/>
            </a:pPr>
            <a:r>
              <a:rPr lang="en-US" sz="4000" b="1" dirty="0" smtClean="0">
                <a:solidFill>
                  <a:prstClr val="white"/>
                </a:solidFill>
                <a:latin typeface="Gill Sans"/>
              </a:rPr>
              <a:t>Yes</a:t>
            </a:r>
          </a:p>
          <a:p>
            <a:pPr marL="742950" indent="-742950">
              <a:buFont typeface="+mj-lt"/>
              <a:buAutoNum type="arabicPeriod"/>
            </a:pPr>
            <a:r>
              <a:rPr lang="en-US" sz="4000" b="1" dirty="0" smtClean="0">
                <a:solidFill>
                  <a:prstClr val="white"/>
                </a:solidFill>
                <a:latin typeface="Gill Sans"/>
              </a:rPr>
              <a:t>No</a:t>
            </a:r>
            <a:endParaRPr lang="en-US" sz="4000" b="1" dirty="0">
              <a:solidFill>
                <a:prstClr val="white"/>
              </a:solidFill>
              <a:latin typeface="Gill Sans"/>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2434" y="6068096"/>
            <a:ext cx="674252" cy="535829"/>
          </a:xfrm>
          <a:prstGeom prst="rect">
            <a:avLst/>
          </a:prstGeom>
        </p:spPr>
      </p:pic>
      <p:sp>
        <p:nvSpPr>
          <p:cNvPr id="9" name="Rectangle 8"/>
          <p:cNvSpPr/>
          <p:nvPr/>
        </p:nvSpPr>
        <p:spPr>
          <a:xfrm>
            <a:off x="361948" y="371475"/>
            <a:ext cx="2838452" cy="828675"/>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prstClr val="white"/>
              </a:solidFill>
            </a:endParaRPr>
          </a:p>
        </p:txBody>
      </p:sp>
      <p:pic>
        <p:nvPicPr>
          <p:cNvPr id="8" name="Graphic 2">
            <a:extLst>
              <a:ext uri="{FF2B5EF4-FFF2-40B4-BE49-F238E27FC236}">
                <a16:creationId xmlns="" xmlns:a16="http://schemas.microsoft.com/office/drawing/2014/main" id="{26045D8F-83BA-4796-A447-EB78288FAF41}"/>
              </a:ext>
            </a:extLst>
          </p:cNvPr>
          <p:cNvPicPr>
            <a:picLocks noChangeAspect="1"/>
          </p:cNvPicPr>
          <p:nvPr/>
        </p:nvPicPr>
        <p:blipFill>
          <a:blip r:embed="rId3">
            <a:extLst>
              <a:ext uri="{96DAC541-7B7A-43D3-8B79-37D633B846F1}">
                <asvg:svgBlip xmlns="" xmlns:asvg="http://schemas.microsoft.com/office/drawing/2016/SVG/main" r:embed="rId5"/>
              </a:ext>
            </a:extLst>
          </a:blip>
          <a:stretch>
            <a:fillRect/>
          </a:stretch>
        </p:blipFill>
        <p:spPr>
          <a:xfrm>
            <a:off x="771709" y="483169"/>
            <a:ext cx="2174691" cy="605286"/>
          </a:xfrm>
          <a:prstGeom prst="rect">
            <a:avLst/>
          </a:prstGeom>
        </p:spPr>
      </p:pic>
      <p:grpSp>
        <p:nvGrpSpPr>
          <p:cNvPr id="3" name="Group 2"/>
          <p:cNvGrpSpPr/>
          <p:nvPr/>
        </p:nvGrpSpPr>
        <p:grpSpPr>
          <a:xfrm>
            <a:off x="9829802" y="6080128"/>
            <a:ext cx="1397967" cy="523798"/>
            <a:chOff x="9829802" y="6080128"/>
            <a:chExt cx="1397967" cy="523798"/>
          </a:xfrm>
        </p:grpSpPr>
        <p:sp>
          <p:nvSpPr>
            <p:cNvPr id="13" name="Rectangle 12"/>
            <p:cNvSpPr/>
            <p:nvPr/>
          </p:nvSpPr>
          <p:spPr>
            <a:xfrm>
              <a:off x="9829802" y="6080128"/>
              <a:ext cx="1397967" cy="52379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solidFill>
                  <a:prstClr val="white"/>
                </a:solidFill>
              </a:endParaRPr>
            </a:p>
          </p:txBody>
        </p:sp>
        <p:pic>
          <p:nvPicPr>
            <p:cNvPr id="10" name="Picture 2" descr="https://www.hipipo.com/wp-content/uploads/2018/10/HiPipo-Logo-New-e1540662017818-300x12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00179" y="6145574"/>
              <a:ext cx="1006490" cy="416016"/>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1" name="Chart 10"/>
          <p:cNvGraphicFramePr>
            <a:graphicFrameLocks/>
          </p:cNvGraphicFramePr>
          <p:nvPr>
            <p:extLst>
              <p:ext uri="{D42A27DB-BD31-4B8C-83A1-F6EECF244321}">
                <p14:modId xmlns:p14="http://schemas.microsoft.com/office/powerpoint/2010/main" val="3873979297"/>
              </p:ext>
            </p:extLst>
          </p:nvPr>
        </p:nvGraphicFramePr>
        <p:xfrm>
          <a:off x="8087567" y="1611268"/>
          <a:ext cx="3484469" cy="247755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1585356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C4CF96-3F55-4B76-924E-AC77121F0794}"/>
              </a:ext>
            </a:extLst>
          </p:cNvPr>
          <p:cNvSpPr>
            <a:spLocks noGrp="1"/>
          </p:cNvSpPr>
          <p:nvPr>
            <p:ph type="title"/>
          </p:nvPr>
        </p:nvSpPr>
        <p:spPr/>
        <p:txBody>
          <a:bodyPr>
            <a:normAutofit/>
          </a:bodyPr>
          <a:lstStyle/>
          <a:p>
            <a:r>
              <a:rPr lang="en-US" sz="3800" dirty="0"/>
              <a:t>Why it is so important to have initiatives </a:t>
            </a:r>
            <a:r>
              <a:rPr lang="en-US" sz="3800" dirty="0" smtClean="0"/>
              <a:t>like </a:t>
            </a:r>
            <a:r>
              <a:rPr lang="en-US" sz="3800" dirty="0"/>
              <a:t>the HiPipo #IncludeEveryone program?</a:t>
            </a:r>
          </a:p>
        </p:txBody>
      </p:sp>
      <p:sp>
        <p:nvSpPr>
          <p:cNvPr id="3" name="Content Placeholder 2">
            <a:extLst>
              <a:ext uri="{FF2B5EF4-FFF2-40B4-BE49-F238E27FC236}">
                <a16:creationId xmlns:a16="http://schemas.microsoft.com/office/drawing/2014/main" xmlns="" id="{574C0CF3-5874-49E7-8720-1C8E4CF97652}"/>
              </a:ext>
            </a:extLst>
          </p:cNvPr>
          <p:cNvSpPr>
            <a:spLocks noGrp="1"/>
          </p:cNvSpPr>
          <p:nvPr>
            <p:ph idx="1"/>
          </p:nvPr>
        </p:nvSpPr>
        <p:spPr/>
        <p:txBody>
          <a:bodyPr>
            <a:normAutofit fontScale="85000" lnSpcReduction="10000"/>
          </a:bodyPr>
          <a:lstStyle/>
          <a:p>
            <a:pPr marL="342900" marR="0" indent="-342900">
              <a:lnSpc>
                <a:spcPct val="107000"/>
              </a:lnSpc>
              <a:spcBef>
                <a:spcPts val="0"/>
              </a:spcBef>
              <a:spcAft>
                <a:spcPts val="0"/>
              </a:spcAft>
              <a:buFont typeface="+mj-lt"/>
              <a:buAutoNum type="arabicPeriod"/>
            </a:pPr>
            <a:r>
              <a:rPr lang="en-US" sz="2000" dirty="0">
                <a:latin typeface="Gill Sans"/>
              </a:rPr>
              <a:t>Promote innovation - without including everyone such as women innovators, we are only innovating with half our population!</a:t>
            </a:r>
          </a:p>
          <a:p>
            <a:pPr marL="342900" marR="0" indent="-342900">
              <a:lnSpc>
                <a:spcPct val="107000"/>
              </a:lnSpc>
              <a:spcBef>
                <a:spcPts val="0"/>
              </a:spcBef>
              <a:spcAft>
                <a:spcPts val="0"/>
              </a:spcAft>
              <a:buFont typeface="+mj-lt"/>
              <a:buAutoNum type="arabicPeriod"/>
            </a:pPr>
            <a:r>
              <a:rPr lang="en-US" sz="2000" dirty="0">
                <a:latin typeface="Gill Sans"/>
              </a:rPr>
              <a:t>We help players Build better products- By bringing every perspective </a:t>
            </a:r>
            <a:r>
              <a:rPr lang="en-US" sz="2000" dirty="0" smtClean="0">
                <a:latin typeface="Gill Sans"/>
              </a:rPr>
              <a:t>into </a:t>
            </a:r>
            <a:r>
              <a:rPr lang="en-US" sz="2000" dirty="0">
                <a:latin typeface="Gill Sans"/>
              </a:rPr>
              <a:t>innovation space, especially FinTech, we build better products.</a:t>
            </a:r>
          </a:p>
          <a:p>
            <a:pPr marL="342900" marR="0" indent="-342900">
              <a:lnSpc>
                <a:spcPct val="107000"/>
              </a:lnSpc>
              <a:spcBef>
                <a:spcPts val="0"/>
              </a:spcBef>
              <a:spcAft>
                <a:spcPts val="0"/>
              </a:spcAft>
              <a:buFont typeface="+mj-lt"/>
              <a:buAutoNum type="arabicPeriod"/>
            </a:pPr>
            <a:r>
              <a:rPr lang="en-US" sz="2000" dirty="0">
                <a:latin typeface="Gill Sans"/>
              </a:rPr>
              <a:t>Manage Risk- better, thanks to the information resources available such as </a:t>
            </a:r>
            <a:r>
              <a:rPr lang="en-US" sz="2000" b="1" dirty="0">
                <a:latin typeface="Gill Sans"/>
              </a:rPr>
              <a:t>Level One Principles </a:t>
            </a:r>
            <a:r>
              <a:rPr lang="en-US" sz="2000" dirty="0">
                <a:latin typeface="Gill Sans"/>
              </a:rPr>
              <a:t>stake holders are helped to managed risks better</a:t>
            </a:r>
            <a:r>
              <a:rPr lang="en-US" sz="2000" dirty="0" smtClean="0">
                <a:latin typeface="Gill Sans"/>
              </a:rPr>
              <a:t>.</a:t>
            </a:r>
            <a:endParaRPr lang="en-US" sz="2000" dirty="0">
              <a:latin typeface="Gill Sans"/>
            </a:endParaRPr>
          </a:p>
          <a:p>
            <a:pPr marL="342900" marR="0" indent="-342900">
              <a:lnSpc>
                <a:spcPct val="107000"/>
              </a:lnSpc>
              <a:spcBef>
                <a:spcPts val="0"/>
              </a:spcBef>
              <a:spcAft>
                <a:spcPts val="0"/>
              </a:spcAft>
              <a:buFont typeface="+mj-lt"/>
              <a:buAutoNum type="arabicPeriod"/>
            </a:pPr>
            <a:r>
              <a:rPr lang="en-US" sz="2000" dirty="0">
                <a:latin typeface="Gill Sans"/>
              </a:rPr>
              <a:t>Participants learn who the industry players are, both people and organizations - Who are the leaders to watch</a:t>
            </a:r>
          </a:p>
          <a:p>
            <a:pPr marL="342900" marR="0" indent="-342900">
              <a:lnSpc>
                <a:spcPct val="107000"/>
              </a:lnSpc>
              <a:spcBef>
                <a:spcPts val="0"/>
              </a:spcBef>
              <a:spcAft>
                <a:spcPts val="0"/>
              </a:spcAft>
              <a:buFont typeface="+mj-lt"/>
              <a:buAutoNum type="arabicPeriod"/>
            </a:pPr>
            <a:r>
              <a:rPr lang="en-US" sz="2000" dirty="0" smtClean="0">
                <a:latin typeface="Gill Sans"/>
              </a:rPr>
              <a:t>Participants </a:t>
            </a:r>
            <a:r>
              <a:rPr lang="en-US" sz="2000" dirty="0">
                <a:latin typeface="Gill Sans"/>
              </a:rPr>
              <a:t>learn what is going on in the industry</a:t>
            </a:r>
          </a:p>
          <a:p>
            <a:pPr marL="800009" lvl="1" indent="-342900">
              <a:lnSpc>
                <a:spcPct val="107000"/>
              </a:lnSpc>
              <a:spcBef>
                <a:spcPts val="0"/>
              </a:spcBef>
              <a:buFont typeface="+mj-lt"/>
              <a:buAutoNum type="alphaLcParenR"/>
            </a:pPr>
            <a:r>
              <a:rPr lang="en-US" sz="1601" dirty="0" smtClean="0">
                <a:latin typeface="Gill Sans"/>
              </a:rPr>
              <a:t>How </a:t>
            </a:r>
            <a:r>
              <a:rPr lang="en-US" sz="1601" dirty="0">
                <a:latin typeface="Gill Sans"/>
              </a:rPr>
              <a:t>are regulations evolving?</a:t>
            </a:r>
          </a:p>
          <a:p>
            <a:pPr marL="800009" lvl="1" indent="-342900">
              <a:lnSpc>
                <a:spcPct val="107000"/>
              </a:lnSpc>
              <a:spcBef>
                <a:spcPts val="0"/>
              </a:spcBef>
              <a:buFont typeface="+mj-lt"/>
              <a:buAutoNum type="alphaLcParenR"/>
            </a:pPr>
            <a:r>
              <a:rPr lang="en-US" sz="1601" dirty="0">
                <a:latin typeface="Gill Sans"/>
              </a:rPr>
              <a:t>Which organizations are innovating?</a:t>
            </a:r>
          </a:p>
          <a:p>
            <a:pPr marL="800009" lvl="1" indent="-342900">
              <a:lnSpc>
                <a:spcPct val="107000"/>
              </a:lnSpc>
              <a:spcBef>
                <a:spcPts val="0"/>
              </a:spcBef>
              <a:buFont typeface="+mj-lt"/>
              <a:buAutoNum type="alphaLcParenR"/>
            </a:pPr>
            <a:r>
              <a:rPr lang="en-US" sz="1601" dirty="0" smtClean="0">
                <a:latin typeface="Gill Sans"/>
              </a:rPr>
              <a:t>What </a:t>
            </a:r>
            <a:r>
              <a:rPr lang="en-US" sz="1601" dirty="0">
                <a:latin typeface="Gill Sans"/>
              </a:rPr>
              <a:t>is happening in other markets, which may influence our market?</a:t>
            </a:r>
          </a:p>
          <a:p>
            <a:pPr marL="342900" marR="0" indent="-342900">
              <a:lnSpc>
                <a:spcPct val="107000"/>
              </a:lnSpc>
              <a:spcBef>
                <a:spcPts val="0"/>
              </a:spcBef>
              <a:spcAft>
                <a:spcPts val="0"/>
              </a:spcAft>
              <a:buFont typeface="+mj-lt"/>
              <a:buAutoNum type="arabicPeriod"/>
            </a:pPr>
            <a:r>
              <a:rPr lang="en-US" sz="2000" dirty="0">
                <a:latin typeface="Gill Sans"/>
              </a:rPr>
              <a:t>We do </a:t>
            </a:r>
            <a:r>
              <a:rPr lang="en-US" sz="2000" dirty="0" smtClean="0">
                <a:latin typeface="Gill Sans"/>
              </a:rPr>
              <a:t>capacity </a:t>
            </a:r>
            <a:r>
              <a:rPr lang="en-US" sz="2000" dirty="0">
                <a:latin typeface="Gill Sans"/>
              </a:rPr>
              <a:t>building for stakeholders such as FinTechs, MFIs, Saccos, Bankers, MNOs, Developers</a:t>
            </a:r>
          </a:p>
          <a:p>
            <a:pPr marL="342900" marR="0" indent="-342900">
              <a:lnSpc>
                <a:spcPct val="107000"/>
              </a:lnSpc>
              <a:spcBef>
                <a:spcPts val="0"/>
              </a:spcBef>
              <a:spcAft>
                <a:spcPts val="0"/>
              </a:spcAft>
              <a:buFont typeface="+mj-lt"/>
              <a:buAutoNum type="arabicPeriod"/>
            </a:pPr>
            <a:r>
              <a:rPr lang="en-US" sz="2000" dirty="0">
                <a:latin typeface="Gill Sans"/>
              </a:rPr>
              <a:t>Capacity building for market women traders in informal markets</a:t>
            </a:r>
          </a:p>
          <a:p>
            <a:pPr marL="342900" marR="0" indent="-342900">
              <a:lnSpc>
                <a:spcPct val="107000"/>
              </a:lnSpc>
              <a:spcBef>
                <a:spcPts val="0"/>
              </a:spcBef>
              <a:spcAft>
                <a:spcPts val="0"/>
              </a:spcAft>
              <a:buFont typeface="+mj-lt"/>
              <a:buAutoNum type="arabicPeriod"/>
            </a:pPr>
            <a:r>
              <a:rPr lang="en-US" sz="2000" dirty="0">
                <a:latin typeface="Gill Sans"/>
              </a:rPr>
              <a:t>Support Women in FinTech </a:t>
            </a:r>
            <a:r>
              <a:rPr lang="en-US" sz="2000" dirty="0" smtClean="0">
                <a:latin typeface="Gill Sans"/>
              </a:rPr>
              <a:t>to play </a:t>
            </a:r>
            <a:r>
              <a:rPr lang="en-US" sz="2000" dirty="0">
                <a:latin typeface="Gill Sans"/>
              </a:rPr>
              <a:t>a role in getting more women into the financial space by generating interoperable financial inclusion solutions for women, by women.</a:t>
            </a:r>
          </a:p>
          <a:p>
            <a:pPr marL="342900" marR="0" indent="-342900">
              <a:lnSpc>
                <a:spcPct val="107000"/>
              </a:lnSpc>
              <a:spcBef>
                <a:spcPts val="0"/>
              </a:spcBef>
              <a:spcAft>
                <a:spcPts val="0"/>
              </a:spcAft>
              <a:buFont typeface="+mj-lt"/>
              <a:buAutoNum type="arabicPeriod"/>
            </a:pPr>
            <a:r>
              <a:rPr lang="en-US" sz="2000" dirty="0">
                <a:latin typeface="Gill Sans"/>
              </a:rPr>
              <a:t>We </a:t>
            </a:r>
            <a:r>
              <a:rPr lang="en-US" sz="2000" dirty="0" smtClean="0">
                <a:latin typeface="Gill Sans"/>
              </a:rPr>
              <a:t>facilitate </a:t>
            </a:r>
            <a:r>
              <a:rPr lang="en-US" sz="2000" dirty="0">
                <a:latin typeface="Gill Sans"/>
              </a:rPr>
              <a:t>policy discussions with all stakeholders</a:t>
            </a:r>
            <a:r>
              <a:rPr lang="en-US" sz="2000" dirty="0" smtClean="0">
                <a:latin typeface="Gill Sans"/>
              </a:rPr>
              <a:t>. </a:t>
            </a:r>
            <a:endParaRPr lang="en-US" sz="2000" dirty="0">
              <a:latin typeface="Gill Sans"/>
            </a:endParaRPr>
          </a:p>
        </p:txBody>
      </p:sp>
      <p:sp>
        <p:nvSpPr>
          <p:cNvPr id="4" name="Slide Number Placeholder 3">
            <a:extLst>
              <a:ext uri="{FF2B5EF4-FFF2-40B4-BE49-F238E27FC236}">
                <a16:creationId xmlns:a16="http://schemas.microsoft.com/office/drawing/2014/main" xmlns="" id="{934E880A-7469-4E6E-BA8F-474B020D00BA}"/>
              </a:ext>
            </a:extLst>
          </p:cNvPr>
          <p:cNvSpPr>
            <a:spLocks noGrp="1"/>
          </p:cNvSpPr>
          <p:nvPr>
            <p:ph type="sldNum" sz="quarter" idx="12"/>
          </p:nvPr>
        </p:nvSpPr>
        <p:spPr/>
        <p:txBody>
          <a:bodyPr/>
          <a:lstStyle/>
          <a:p>
            <a:fld id="{20AF9D7A-5BEE-9245-944A-197F51D542D9}" type="slidenum">
              <a:rPr lang="en-US" smtClean="0"/>
              <a:pPr/>
              <a:t>13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7640" y="5489314"/>
            <a:ext cx="2933860" cy="1044836"/>
          </a:xfrm>
          <a:prstGeom prst="rect">
            <a:avLst/>
          </a:prstGeom>
        </p:spPr>
      </p:pic>
    </p:spTree>
    <p:extLst>
      <p:ext uri="{BB962C8B-B14F-4D97-AF65-F5344CB8AC3E}">
        <p14:creationId xmlns:p14="http://schemas.microsoft.com/office/powerpoint/2010/main" val="2399035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C4CF96-3F55-4B76-924E-AC77121F0794}"/>
              </a:ext>
            </a:extLst>
          </p:cNvPr>
          <p:cNvSpPr>
            <a:spLocks noGrp="1"/>
          </p:cNvSpPr>
          <p:nvPr>
            <p:ph type="title"/>
          </p:nvPr>
        </p:nvSpPr>
        <p:spPr/>
        <p:txBody>
          <a:bodyPr>
            <a:normAutofit/>
          </a:bodyPr>
          <a:lstStyle/>
          <a:p>
            <a:r>
              <a:rPr lang="en-US" dirty="0"/>
              <a:t>How </a:t>
            </a:r>
            <a:r>
              <a:rPr lang="en-US" dirty="0" smtClean="0"/>
              <a:t>more do </a:t>
            </a:r>
            <a:r>
              <a:rPr lang="en-US" dirty="0"/>
              <a:t>participants benefit?</a:t>
            </a:r>
          </a:p>
        </p:txBody>
      </p:sp>
      <p:sp>
        <p:nvSpPr>
          <p:cNvPr id="3" name="Content Placeholder 2">
            <a:extLst>
              <a:ext uri="{FF2B5EF4-FFF2-40B4-BE49-F238E27FC236}">
                <a16:creationId xmlns:a16="http://schemas.microsoft.com/office/drawing/2014/main" xmlns="" id="{574C0CF3-5874-49E7-8720-1C8E4CF97652}"/>
              </a:ext>
            </a:extLst>
          </p:cNvPr>
          <p:cNvSpPr>
            <a:spLocks noGrp="1"/>
          </p:cNvSpPr>
          <p:nvPr>
            <p:ph idx="1"/>
          </p:nvPr>
        </p:nvSpPr>
        <p:spPr>
          <a:xfrm>
            <a:off x="838200" y="1622417"/>
            <a:ext cx="10515600" cy="4351338"/>
          </a:xfrm>
        </p:spPr>
        <p:txBody>
          <a:bodyPr>
            <a:normAutofit lnSpcReduction="10000"/>
          </a:bodyPr>
          <a:lstStyle/>
          <a:p>
            <a:pPr marL="342900" marR="0" indent="-342900">
              <a:lnSpc>
                <a:spcPct val="107000"/>
              </a:lnSpc>
              <a:spcBef>
                <a:spcPts val="0"/>
              </a:spcBef>
              <a:spcAft>
                <a:spcPts val="0"/>
              </a:spcAft>
              <a:buFont typeface="+mj-lt"/>
              <a:buAutoNum type="arabicPeriod"/>
            </a:pPr>
            <a:r>
              <a:rPr lang="en-US" sz="2000" dirty="0">
                <a:latin typeface="Gill Sans"/>
              </a:rPr>
              <a:t>Find opportunities-</a:t>
            </a:r>
          </a:p>
          <a:p>
            <a:pPr marL="800009" lvl="1" indent="-342900">
              <a:lnSpc>
                <a:spcPct val="107000"/>
              </a:lnSpc>
              <a:spcBef>
                <a:spcPts val="0"/>
              </a:spcBef>
              <a:buFont typeface="+mj-lt"/>
              <a:buAutoNum type="alphaLcParenR"/>
            </a:pPr>
            <a:r>
              <a:rPr lang="en-US" sz="1601" dirty="0">
                <a:latin typeface="Gill Sans"/>
              </a:rPr>
              <a:t>for individuals and their organizations;</a:t>
            </a:r>
          </a:p>
          <a:p>
            <a:pPr marL="342900" marR="0" indent="-342900">
              <a:lnSpc>
                <a:spcPct val="107000"/>
              </a:lnSpc>
              <a:spcBef>
                <a:spcPts val="0"/>
              </a:spcBef>
              <a:spcAft>
                <a:spcPts val="0"/>
              </a:spcAft>
              <a:buFont typeface="+mj-lt"/>
              <a:buAutoNum type="arabicPeriod"/>
            </a:pPr>
            <a:r>
              <a:rPr lang="en-US" sz="2000" dirty="0" smtClean="0">
                <a:latin typeface="Gill Sans"/>
              </a:rPr>
              <a:t>Stakeholders </a:t>
            </a:r>
            <a:r>
              <a:rPr lang="en-US" sz="2000" dirty="0">
                <a:latin typeface="Gill Sans"/>
              </a:rPr>
              <a:t>share opportunities-</a:t>
            </a:r>
          </a:p>
          <a:p>
            <a:pPr marL="800009" lvl="1" indent="-342900">
              <a:lnSpc>
                <a:spcPct val="107000"/>
              </a:lnSpc>
              <a:spcBef>
                <a:spcPts val="0"/>
              </a:spcBef>
              <a:buFont typeface="+mj-lt"/>
              <a:buAutoNum type="alphaLcParenR"/>
            </a:pPr>
            <a:r>
              <a:rPr lang="en-US" sz="1601" dirty="0">
                <a:latin typeface="Gill Sans"/>
              </a:rPr>
              <a:t>know who the rising stars are, when you are looking to hire</a:t>
            </a:r>
          </a:p>
          <a:p>
            <a:pPr marL="342900" marR="0" indent="-342900">
              <a:lnSpc>
                <a:spcPct val="107000"/>
              </a:lnSpc>
              <a:spcBef>
                <a:spcPts val="0"/>
              </a:spcBef>
              <a:spcAft>
                <a:spcPts val="0"/>
              </a:spcAft>
              <a:buFont typeface="+mj-lt"/>
              <a:buAutoNum type="arabicPeriod"/>
            </a:pPr>
            <a:r>
              <a:rPr lang="en-US" sz="2000" dirty="0">
                <a:latin typeface="Gill Sans"/>
              </a:rPr>
              <a:t>Find business partners, contractors, collaborators </a:t>
            </a:r>
            <a:r>
              <a:rPr lang="en-US" sz="2000" dirty="0" smtClean="0">
                <a:latin typeface="Gill Sans"/>
              </a:rPr>
              <a:t>for projects</a:t>
            </a:r>
            <a:r>
              <a:rPr lang="en-US" sz="2000" dirty="0">
                <a:latin typeface="Gill Sans"/>
              </a:rPr>
              <a:t>, ventures, etc.</a:t>
            </a:r>
          </a:p>
          <a:p>
            <a:pPr marL="342900" marR="0" indent="-342900">
              <a:lnSpc>
                <a:spcPct val="107000"/>
              </a:lnSpc>
              <a:spcBef>
                <a:spcPts val="0"/>
              </a:spcBef>
              <a:spcAft>
                <a:spcPts val="0"/>
              </a:spcAft>
              <a:buFont typeface="+mj-lt"/>
              <a:buAutoNum type="arabicPeriod"/>
            </a:pPr>
            <a:r>
              <a:rPr lang="en-US" sz="2000" dirty="0">
                <a:latin typeface="Gill Sans"/>
              </a:rPr>
              <a:t>We encourage participants </a:t>
            </a:r>
            <a:r>
              <a:rPr lang="en-US" sz="2000" dirty="0" smtClean="0">
                <a:latin typeface="Gill Sans"/>
              </a:rPr>
              <a:t>to; </a:t>
            </a:r>
            <a:endParaRPr lang="en-US" sz="2000" dirty="0">
              <a:latin typeface="Gill Sans"/>
            </a:endParaRPr>
          </a:p>
          <a:p>
            <a:pPr marL="800009" lvl="1" indent="-342900">
              <a:lnSpc>
                <a:spcPct val="107000"/>
              </a:lnSpc>
              <a:spcBef>
                <a:spcPts val="0"/>
              </a:spcBef>
              <a:buFont typeface="+mj-lt"/>
              <a:buAutoNum type="alphaLcParenR"/>
            </a:pPr>
            <a:r>
              <a:rPr lang="en-US" sz="1601" dirty="0">
                <a:latin typeface="Gill Sans"/>
              </a:rPr>
              <a:t>Dream Big- “If not you, then who?”</a:t>
            </a:r>
          </a:p>
          <a:p>
            <a:pPr marL="800009" lvl="1" indent="-342900">
              <a:lnSpc>
                <a:spcPct val="107000"/>
              </a:lnSpc>
              <a:spcBef>
                <a:spcPts val="0"/>
              </a:spcBef>
              <a:buFont typeface="+mj-lt"/>
              <a:buAutoNum type="alphaLcParenR"/>
            </a:pPr>
            <a:r>
              <a:rPr lang="en-US" sz="1601" dirty="0">
                <a:latin typeface="Gill Sans"/>
              </a:rPr>
              <a:t>Be Curious- Ask, read, learn, challenge, so </a:t>
            </a:r>
            <a:r>
              <a:rPr lang="en-US" sz="1601" dirty="0" smtClean="0">
                <a:latin typeface="Gill Sans"/>
              </a:rPr>
              <a:t>they </a:t>
            </a:r>
            <a:r>
              <a:rPr lang="en-US" sz="1601" dirty="0">
                <a:latin typeface="Gill Sans"/>
              </a:rPr>
              <a:t>can enjoy life-long learning,</a:t>
            </a:r>
          </a:p>
          <a:p>
            <a:pPr marL="800009" lvl="1" indent="-342900">
              <a:lnSpc>
                <a:spcPct val="107000"/>
              </a:lnSpc>
              <a:spcBef>
                <a:spcPts val="0"/>
              </a:spcBef>
              <a:buFont typeface="+mj-lt"/>
              <a:buAutoNum type="alphaLcParenR"/>
            </a:pPr>
            <a:r>
              <a:rPr lang="en-US" sz="1601" dirty="0">
                <a:latin typeface="Gill Sans"/>
              </a:rPr>
              <a:t>Be Resilient- In our careers, as well as our personal lives,</a:t>
            </a:r>
          </a:p>
          <a:p>
            <a:pPr marL="800009" lvl="1" indent="-342900">
              <a:lnSpc>
                <a:spcPct val="107000"/>
              </a:lnSpc>
              <a:spcBef>
                <a:spcPts val="0"/>
              </a:spcBef>
              <a:buFont typeface="+mj-lt"/>
              <a:buAutoNum type="alphaLcParenR"/>
            </a:pPr>
            <a:r>
              <a:rPr lang="en-US" sz="1601" dirty="0">
                <a:latin typeface="Gill Sans"/>
              </a:rPr>
              <a:t>Manage their Reputation- Your reputation can be described as ‘what people say about you in your absence’.</a:t>
            </a:r>
          </a:p>
          <a:p>
            <a:pPr marL="342900" marR="0" indent="-342900">
              <a:lnSpc>
                <a:spcPct val="107000"/>
              </a:lnSpc>
              <a:spcBef>
                <a:spcPts val="0"/>
              </a:spcBef>
              <a:spcAft>
                <a:spcPts val="0"/>
              </a:spcAft>
              <a:buFont typeface="+mj-lt"/>
              <a:buAutoNum type="arabicPeriod"/>
            </a:pPr>
            <a:r>
              <a:rPr lang="en-US" sz="2000" dirty="0">
                <a:latin typeface="Gill Sans"/>
              </a:rPr>
              <a:t>We </a:t>
            </a:r>
            <a:r>
              <a:rPr lang="en-US" sz="2000" dirty="0" smtClean="0">
                <a:latin typeface="Gill Sans"/>
              </a:rPr>
              <a:t>provide </a:t>
            </a:r>
            <a:r>
              <a:rPr lang="en-US" sz="2000" dirty="0">
                <a:latin typeface="Gill Sans"/>
              </a:rPr>
              <a:t>examples of practical application of Level One Principals </a:t>
            </a:r>
          </a:p>
          <a:p>
            <a:pPr marL="342900" marR="0" indent="-342900">
              <a:lnSpc>
                <a:spcPct val="107000"/>
              </a:lnSpc>
              <a:spcBef>
                <a:spcPts val="0"/>
              </a:spcBef>
              <a:spcAft>
                <a:spcPts val="0"/>
              </a:spcAft>
              <a:buFont typeface="+mj-lt"/>
              <a:buAutoNum type="arabicPeriod"/>
            </a:pPr>
            <a:r>
              <a:rPr lang="en-US" sz="2000" dirty="0">
                <a:latin typeface="Gill Sans"/>
              </a:rPr>
              <a:t>We </a:t>
            </a:r>
            <a:r>
              <a:rPr lang="en-US" sz="2000" dirty="0" smtClean="0">
                <a:latin typeface="Gill Sans"/>
              </a:rPr>
              <a:t>provide mentorship </a:t>
            </a:r>
            <a:r>
              <a:rPr lang="en-US" sz="2000" dirty="0">
                <a:latin typeface="Gill Sans"/>
              </a:rPr>
              <a:t>sessions at every event</a:t>
            </a:r>
          </a:p>
          <a:p>
            <a:pPr marL="342900" marR="0" indent="-342900">
              <a:lnSpc>
                <a:spcPct val="107000"/>
              </a:lnSpc>
              <a:spcBef>
                <a:spcPts val="0"/>
              </a:spcBef>
              <a:spcAft>
                <a:spcPts val="0"/>
              </a:spcAft>
              <a:buFont typeface="+mj-lt"/>
              <a:buAutoNum type="arabicPeriod"/>
            </a:pPr>
            <a:r>
              <a:rPr lang="en-US" sz="2000" dirty="0">
                <a:latin typeface="Gill Sans"/>
              </a:rPr>
              <a:t>We </a:t>
            </a:r>
            <a:r>
              <a:rPr lang="en-US" sz="2000" dirty="0" smtClean="0">
                <a:latin typeface="Gill Sans"/>
              </a:rPr>
              <a:t>provide </a:t>
            </a:r>
            <a:r>
              <a:rPr lang="en-US" sz="2000" dirty="0">
                <a:latin typeface="Gill Sans"/>
              </a:rPr>
              <a:t>ideation environment for product development</a:t>
            </a:r>
          </a:p>
          <a:p>
            <a:pPr marL="342900" marR="0" indent="-342900">
              <a:lnSpc>
                <a:spcPct val="107000"/>
              </a:lnSpc>
              <a:spcBef>
                <a:spcPts val="0"/>
              </a:spcBef>
              <a:spcAft>
                <a:spcPts val="0"/>
              </a:spcAft>
              <a:buFont typeface="+mj-lt"/>
              <a:buAutoNum type="arabicPeriod"/>
            </a:pPr>
            <a:r>
              <a:rPr lang="en-US" sz="2000" dirty="0">
                <a:latin typeface="Gill Sans"/>
              </a:rPr>
              <a:t>We provide </a:t>
            </a:r>
            <a:r>
              <a:rPr lang="en-US" sz="2000" dirty="0" smtClean="0">
                <a:latin typeface="Gill Sans"/>
              </a:rPr>
              <a:t>opportunity </a:t>
            </a:r>
            <a:r>
              <a:rPr lang="en-US" sz="2000" dirty="0">
                <a:latin typeface="Gill Sans"/>
              </a:rPr>
              <a:t>for visibility and branding for promising pipeline products </a:t>
            </a:r>
          </a:p>
          <a:p>
            <a:pPr marL="0" marR="0" indent="0">
              <a:lnSpc>
                <a:spcPct val="107000"/>
              </a:lnSpc>
              <a:spcBef>
                <a:spcPts val="0"/>
              </a:spcBef>
              <a:spcAft>
                <a:spcPts val="0"/>
              </a:spcAft>
              <a:buNone/>
            </a:pPr>
            <a:endParaRPr lang="en-US" sz="2000" dirty="0">
              <a:latin typeface="Gill Sans"/>
            </a:endParaRPr>
          </a:p>
        </p:txBody>
      </p:sp>
      <p:sp>
        <p:nvSpPr>
          <p:cNvPr id="4" name="Slide Number Placeholder 3">
            <a:extLst>
              <a:ext uri="{FF2B5EF4-FFF2-40B4-BE49-F238E27FC236}">
                <a16:creationId xmlns:a16="http://schemas.microsoft.com/office/drawing/2014/main" xmlns="" id="{934E880A-7469-4E6E-BA8F-474B020D00BA}"/>
              </a:ext>
            </a:extLst>
          </p:cNvPr>
          <p:cNvSpPr>
            <a:spLocks noGrp="1"/>
          </p:cNvSpPr>
          <p:nvPr>
            <p:ph type="sldNum" sz="quarter" idx="12"/>
          </p:nvPr>
        </p:nvSpPr>
        <p:spPr/>
        <p:txBody>
          <a:bodyPr/>
          <a:lstStyle/>
          <a:p>
            <a:fld id="{20AF9D7A-5BEE-9245-944A-197F51D542D9}" type="slidenum">
              <a:rPr lang="en-US" smtClean="0"/>
              <a:pPr/>
              <a:t>14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7640" y="5489314"/>
            <a:ext cx="2933860" cy="1044836"/>
          </a:xfrm>
          <a:prstGeom prst="rect">
            <a:avLst/>
          </a:prstGeom>
        </p:spPr>
      </p:pic>
    </p:spTree>
    <p:extLst>
      <p:ext uri="{BB962C8B-B14F-4D97-AF65-F5344CB8AC3E}">
        <p14:creationId xmlns:p14="http://schemas.microsoft.com/office/powerpoint/2010/main" val="311801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 b="16052"/>
          <a:stretch/>
        </p:blipFill>
        <p:spPr>
          <a:xfrm>
            <a:off x="0" y="0"/>
            <a:ext cx="12192000" cy="6824133"/>
          </a:xfrm>
          <a:prstGeom prst="rect">
            <a:avLst/>
          </a:prstGeom>
        </p:spPr>
      </p:pic>
      <p:sp>
        <p:nvSpPr>
          <p:cNvPr id="3" name="Rectangle 2"/>
          <p:cNvSpPr/>
          <p:nvPr/>
        </p:nvSpPr>
        <p:spPr>
          <a:xfrm>
            <a:off x="0" y="6454801"/>
            <a:ext cx="8174225" cy="369332"/>
          </a:xfrm>
          <a:prstGeom prst="rect">
            <a:avLst/>
          </a:prstGeom>
          <a:solidFill>
            <a:srgbClr val="090909"/>
          </a:solidFill>
        </p:spPr>
        <p:txBody>
          <a:bodyPr wrap="none">
            <a:spAutoFit/>
          </a:bodyPr>
          <a:lstStyle/>
          <a:p>
            <a:r>
              <a:rPr lang="en-US" b="1" dirty="0" smtClean="0">
                <a:solidFill>
                  <a:srgbClr val="FFFFFF"/>
                </a:solidFill>
                <a:latin typeface="Gill Sans"/>
              </a:rPr>
              <a:t>PANEL DISCUSSION OF WOMEN LEADERS IN INFORMAL MARKETS…... </a:t>
            </a:r>
            <a:endParaRPr lang="en-US" b="1" dirty="0">
              <a:solidFill>
                <a:srgbClr val="FFFFFF"/>
              </a:solidFill>
              <a:latin typeface="Gill Sans"/>
            </a:endParaRPr>
          </a:p>
        </p:txBody>
      </p:sp>
    </p:spTree>
    <p:extLst>
      <p:ext uri="{BB962C8B-B14F-4D97-AF65-F5344CB8AC3E}">
        <p14:creationId xmlns:p14="http://schemas.microsoft.com/office/powerpoint/2010/main" val="24732767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b="24590"/>
          <a:stretch/>
        </p:blipFill>
        <p:spPr>
          <a:xfrm>
            <a:off x="0" y="2666192"/>
            <a:ext cx="4290129" cy="2157031"/>
          </a:xfrm>
          <a:prstGeom prst="rect">
            <a:avLst/>
          </a:prstGeom>
        </p:spPr>
      </p:pic>
      <p:grpSp>
        <p:nvGrpSpPr>
          <p:cNvPr id="13" name="Group 12"/>
          <p:cNvGrpSpPr/>
          <p:nvPr/>
        </p:nvGrpSpPr>
        <p:grpSpPr>
          <a:xfrm>
            <a:off x="-1" y="-981"/>
            <a:ext cx="12208748" cy="6869028"/>
            <a:chOff x="-1" y="-981"/>
            <a:chExt cx="12208748" cy="6869028"/>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r="11176"/>
            <a:stretch/>
          </p:blipFill>
          <p:spPr>
            <a:xfrm>
              <a:off x="9457194" y="4799619"/>
              <a:ext cx="2751553" cy="2065405"/>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b="24590"/>
            <a:stretch/>
          </p:blipFill>
          <p:spPr>
            <a:xfrm>
              <a:off x="7904328" y="2666192"/>
              <a:ext cx="4290128" cy="2157031"/>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b="24591"/>
            <a:stretch/>
          </p:blipFill>
          <p:spPr>
            <a:xfrm>
              <a:off x="3918344" y="2666193"/>
              <a:ext cx="4290128" cy="2157030"/>
            </a:xfrm>
            <a:prstGeom prst="rect">
              <a:avLst/>
            </a:prstGeom>
          </p:spPr>
        </p:pic>
        <p:pic>
          <p:nvPicPr>
            <p:cNvPr id="4098" name="Picture 2" descr="https://pbs.twimg.com/media/Eji7IkgXgAA9_-e?format=jpg&amp;name=4096x4096"/>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1521" b="13575"/>
            <a:stretch/>
          </p:blipFill>
          <p:spPr bwMode="auto">
            <a:xfrm>
              <a:off x="-1" y="1704"/>
              <a:ext cx="5337707" cy="26657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92334" y="-981"/>
              <a:ext cx="4006221" cy="2671122"/>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95732" y="1706"/>
              <a:ext cx="3996267" cy="2664486"/>
            </a:xfrm>
            <a:prstGeom prst="rect">
              <a:avLst/>
            </a:prstGeom>
          </p:spPr>
        </p:pic>
        <p:pic>
          <p:nvPicPr>
            <p:cNvPr id="8" name="Picture 7"/>
            <p:cNvPicPr>
              <a:picLocks noChangeAspect="1"/>
            </p:cNvPicPr>
            <p:nvPr/>
          </p:nvPicPr>
          <p:blipFill rotWithShape="1">
            <a:blip r:embed="rId9" cstate="print">
              <a:extLst>
                <a:ext uri="{28A0092B-C50C-407E-A947-70E740481C1C}">
                  <a14:useLocalDpi xmlns:a14="http://schemas.microsoft.com/office/drawing/2010/main" val="0"/>
                </a:ext>
              </a:extLst>
            </a:blip>
            <a:srcRect l="26839" t="18599" r="27185" b="4205"/>
            <a:stretch/>
          </p:blipFill>
          <p:spPr>
            <a:xfrm>
              <a:off x="0" y="4823223"/>
              <a:ext cx="1813067" cy="2029753"/>
            </a:xfrm>
            <a:prstGeom prst="rect">
              <a:avLst/>
            </a:prstGeom>
          </p:spPr>
        </p:pic>
        <p:pic>
          <p:nvPicPr>
            <p:cNvPr id="10" name="Picture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35030" y="4819716"/>
              <a:ext cx="3072141" cy="2048331"/>
            </a:xfrm>
            <a:prstGeom prst="rect">
              <a:avLst/>
            </a:prstGeom>
          </p:spPr>
        </p:pic>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66681" y="4809669"/>
              <a:ext cx="3084844" cy="2056800"/>
            </a:xfrm>
            <a:prstGeom prst="rect">
              <a:avLst/>
            </a:prstGeom>
          </p:spPr>
        </p:pic>
        <p:pic>
          <p:nvPicPr>
            <p:cNvPr id="12" name="Picture 11"/>
            <p:cNvPicPr>
              <a:picLocks noChangeAspect="1"/>
            </p:cNvPicPr>
            <p:nvPr/>
          </p:nvPicPr>
          <p:blipFill rotWithShape="1">
            <a:blip r:embed="rId12" cstate="print">
              <a:extLst>
                <a:ext uri="{28A0092B-C50C-407E-A947-70E740481C1C}">
                  <a14:useLocalDpi xmlns:a14="http://schemas.microsoft.com/office/drawing/2010/main" val="0"/>
                </a:ext>
              </a:extLst>
            </a:blip>
            <a:srcRect l="31693" t="8540" r="21619" b="5076"/>
            <a:stretch/>
          </p:blipFill>
          <p:spPr>
            <a:xfrm>
              <a:off x="1813152" y="4823223"/>
              <a:ext cx="1653529" cy="2039801"/>
            </a:xfrm>
            <a:prstGeom prst="rect">
              <a:avLst/>
            </a:prstGeom>
          </p:spPr>
        </p:pic>
      </p:grpSp>
    </p:spTree>
    <p:extLst>
      <p:ext uri="{BB962C8B-B14F-4D97-AF65-F5344CB8AC3E}">
        <p14:creationId xmlns:p14="http://schemas.microsoft.com/office/powerpoint/2010/main" val="34635257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97984"/>
            <a:ext cx="12192000" cy="437236"/>
          </a:xfrm>
          <a:prstGeom prst="rect">
            <a:avLst/>
          </a:prstGeom>
          <a:solidFill>
            <a:srgbClr val="2C35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latin typeface="Gill Sans"/>
                <a:ea typeface="Gill Sans" charset="0"/>
                <a:cs typeface="Gill Sans" charset="0"/>
              </a:rPr>
              <a:t>SOME OF THE PARTICIPANTS?</a:t>
            </a:r>
            <a:endParaRPr lang="en-US" b="1" dirty="0">
              <a:solidFill>
                <a:prstClr val="white"/>
              </a:solidFill>
              <a:latin typeface="Gill Sans"/>
              <a:ea typeface="Gill Sans" charset="0"/>
              <a:cs typeface="Gill Sans" charset="0"/>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7311" y="3811967"/>
            <a:ext cx="1579759" cy="88817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4028" y="2476843"/>
            <a:ext cx="2346684" cy="746847"/>
          </a:xfrm>
          <a:prstGeom prst="rect">
            <a:avLst/>
          </a:prstGeom>
        </p:spPr>
      </p:pic>
      <p:pic>
        <p:nvPicPr>
          <p:cNvPr id="12" name="Picture 6"/>
          <p:cNvPicPr>
            <a:picLocks noChangeAspect="1"/>
          </p:cNvPicPr>
          <p:nvPr/>
        </p:nvPicPr>
        <p:blipFill>
          <a:blip r:embed="rId4" cstate="print">
            <a:extLst>
              <a:ext uri="{28A0092B-C50C-407E-A947-70E740481C1C}">
                <a14:useLocalDpi xmlns:a14="http://schemas.microsoft.com/office/drawing/2010/main" val="0"/>
              </a:ext>
            </a:extLst>
          </a:blip>
          <a:srcRect t="8647" b="9320"/>
          <a:stretch>
            <a:fillRect/>
          </a:stretch>
        </p:blipFill>
        <p:spPr bwMode="auto">
          <a:xfrm>
            <a:off x="564664" y="2299274"/>
            <a:ext cx="1742742" cy="1029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stretch>
            <a:fillRect/>
          </a:stretch>
        </p:blipFill>
        <p:spPr>
          <a:xfrm>
            <a:off x="3199074" y="2257690"/>
            <a:ext cx="2337954" cy="856022"/>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t="9952" b="15735"/>
          <a:stretch/>
        </p:blipFill>
        <p:spPr>
          <a:xfrm>
            <a:off x="6272775" y="2299274"/>
            <a:ext cx="1594572" cy="1184989"/>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792" y="4655596"/>
            <a:ext cx="1646527" cy="1646527"/>
          </a:xfrm>
          <a:prstGeom prst="rect">
            <a:avLst/>
          </a:prstGeom>
        </p:spPr>
      </p:pic>
      <p:pic>
        <p:nvPicPr>
          <p:cNvPr id="8" name="Picture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71607" y="4432171"/>
            <a:ext cx="1297742" cy="1297742"/>
          </a:xfrm>
          <a:prstGeom prst="rect">
            <a:avLst/>
          </a:prstGeom>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250081" y="4926615"/>
            <a:ext cx="1221262" cy="1221262"/>
          </a:xfrm>
          <a:prstGeom prst="rect">
            <a:avLst/>
          </a:prstGeom>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43153" y="3297638"/>
            <a:ext cx="1812631" cy="906316"/>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57541" y="952215"/>
            <a:ext cx="3272692" cy="1121071"/>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94719" y="991404"/>
            <a:ext cx="2104945" cy="1229255"/>
          </a:xfrm>
          <a:prstGeom prst="rect">
            <a:avLst/>
          </a:prstGeom>
        </p:spPr>
      </p:pic>
      <p:pic>
        <p:nvPicPr>
          <p:cNvPr id="19" name="Picture 18"/>
          <p:cNvPicPr>
            <a:picLocks noChangeAspect="1"/>
          </p:cNvPicPr>
          <p:nvPr/>
        </p:nvPicPr>
        <p:blipFill>
          <a:blip r:embed="rId13"/>
          <a:stretch>
            <a:fillRect/>
          </a:stretch>
        </p:blipFill>
        <p:spPr>
          <a:xfrm>
            <a:off x="5391825" y="960521"/>
            <a:ext cx="2738190" cy="1146886"/>
          </a:xfrm>
          <a:prstGeom prst="rect">
            <a:avLst/>
          </a:prstGeom>
        </p:spPr>
      </p:pic>
      <p:pic>
        <p:nvPicPr>
          <p:cNvPr id="21" name="Picture 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211172" y="5081042"/>
            <a:ext cx="1345176" cy="950980"/>
          </a:xfrm>
          <a:prstGeom prst="rect">
            <a:avLst/>
          </a:prstGeom>
        </p:spPr>
      </p:pic>
      <p:pic>
        <p:nvPicPr>
          <p:cNvPr id="22" name="Picture 21"/>
          <p:cNvPicPr>
            <a:picLocks noChangeAspect="1"/>
          </p:cNvPicPr>
          <p:nvPr/>
        </p:nvPicPr>
        <p:blipFill rotWithShape="1">
          <a:blip r:embed="rId15">
            <a:extLst>
              <a:ext uri="{28A0092B-C50C-407E-A947-70E740481C1C}">
                <a14:useLocalDpi xmlns:a14="http://schemas.microsoft.com/office/drawing/2010/main" val="0"/>
              </a:ext>
            </a:extLst>
          </a:blip>
          <a:srcRect t="28447" b="31320"/>
          <a:stretch/>
        </p:blipFill>
        <p:spPr>
          <a:xfrm>
            <a:off x="5816873" y="3569301"/>
            <a:ext cx="2313141" cy="930651"/>
          </a:xfrm>
          <a:prstGeom prst="rect">
            <a:avLst/>
          </a:prstGeom>
        </p:spPr>
      </p:pic>
      <p:pic>
        <p:nvPicPr>
          <p:cNvPr id="23" name="Picture 2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33394" y="4590420"/>
            <a:ext cx="1997891" cy="834854"/>
          </a:xfrm>
          <a:prstGeom prst="rect">
            <a:avLst/>
          </a:prstGeom>
        </p:spPr>
      </p:pic>
      <p:pic>
        <p:nvPicPr>
          <p:cNvPr id="24" name="Picture 2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927679" y="5297406"/>
            <a:ext cx="2012108" cy="1095364"/>
          </a:xfrm>
          <a:prstGeom prst="rect">
            <a:avLst/>
          </a:prstGeom>
        </p:spPr>
      </p:pic>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51643" y="3588549"/>
            <a:ext cx="1691856" cy="1196350"/>
          </a:xfrm>
          <a:prstGeom prst="rect">
            <a:avLst/>
          </a:prstGeom>
        </p:spPr>
      </p:pic>
      <p:pic>
        <p:nvPicPr>
          <p:cNvPr id="25" name="Picture 2" descr="https://www.hipipo.com/wp-content/uploads/2018/10/HiPipo-Logo-New-e1540662017818-300x124.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5193" y="1025244"/>
            <a:ext cx="1775952" cy="7340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20"/>
          <a:stretch>
            <a:fillRect/>
          </a:stretch>
        </p:blipFill>
        <p:spPr>
          <a:xfrm>
            <a:off x="10464579" y="955050"/>
            <a:ext cx="1378920" cy="1118236"/>
          </a:xfrm>
          <a:prstGeom prst="rect">
            <a:avLst/>
          </a:prstGeom>
        </p:spPr>
      </p:pic>
      <p:pic>
        <p:nvPicPr>
          <p:cNvPr id="14" name="Picture 13"/>
          <p:cNvPicPr>
            <a:picLocks noChangeAspect="1"/>
          </p:cNvPicPr>
          <p:nvPr/>
        </p:nvPicPr>
        <p:blipFill rotWithShape="1">
          <a:blip r:embed="rId21"/>
          <a:srcRect t="18782" b="24854"/>
          <a:stretch/>
        </p:blipFill>
        <p:spPr>
          <a:xfrm>
            <a:off x="352894" y="3686769"/>
            <a:ext cx="2212244" cy="831273"/>
          </a:xfrm>
          <a:prstGeom prst="rect">
            <a:avLst/>
          </a:prstGeom>
        </p:spPr>
      </p:pic>
      <p:pic>
        <p:nvPicPr>
          <p:cNvPr id="17" name="Picture 1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429528" y="4253447"/>
            <a:ext cx="1876623" cy="976011"/>
          </a:xfrm>
          <a:prstGeom prst="rect">
            <a:avLst/>
          </a:prstGeom>
        </p:spPr>
      </p:pic>
      <p:pic>
        <p:nvPicPr>
          <p:cNvPr id="18" name="Picture 17"/>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847291" y="5588838"/>
            <a:ext cx="770095" cy="770095"/>
          </a:xfrm>
          <a:prstGeom prst="rect">
            <a:avLst/>
          </a:prstGeom>
        </p:spPr>
      </p:pic>
      <p:pic>
        <p:nvPicPr>
          <p:cNvPr id="26" name="Picture 2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57214" y="5967686"/>
            <a:ext cx="1106816" cy="618741"/>
          </a:xfrm>
          <a:prstGeom prst="rect">
            <a:avLst/>
          </a:prstGeom>
        </p:spPr>
      </p:pic>
      <p:pic>
        <p:nvPicPr>
          <p:cNvPr id="27" name="Picture 26"/>
          <p:cNvPicPr>
            <a:picLocks noChangeAspect="1"/>
          </p:cNvPicPr>
          <p:nvPr/>
        </p:nvPicPr>
        <p:blipFill>
          <a:blip r:embed="rId25"/>
          <a:stretch>
            <a:fillRect/>
          </a:stretch>
        </p:blipFill>
        <p:spPr>
          <a:xfrm>
            <a:off x="4594940" y="5845088"/>
            <a:ext cx="1606879" cy="895827"/>
          </a:xfrm>
          <a:prstGeom prst="rect">
            <a:avLst/>
          </a:prstGeom>
        </p:spPr>
      </p:pic>
    </p:spTree>
    <p:extLst>
      <p:ext uri="{BB962C8B-B14F-4D97-AF65-F5344CB8AC3E}">
        <p14:creationId xmlns:p14="http://schemas.microsoft.com/office/powerpoint/2010/main" val="17190459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0" y="297984"/>
            <a:ext cx="12192000" cy="437236"/>
          </a:xfrm>
          <a:prstGeom prst="rect">
            <a:avLst/>
          </a:prstGeom>
          <a:solidFill>
            <a:srgbClr val="2C35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solidFill>
                  <a:prstClr val="white"/>
                </a:solidFill>
                <a:latin typeface="Gill Sans"/>
                <a:ea typeface="Gill Sans" charset="0"/>
                <a:cs typeface="Gill Sans" charset="0"/>
              </a:rPr>
              <a:t>DIGITAL IMPACT AWARDS AFRICA, 2020 - WINNERS</a:t>
            </a:r>
            <a:endParaRPr lang="en-US" b="1" dirty="0">
              <a:solidFill>
                <a:prstClr val="white"/>
              </a:solidFill>
              <a:latin typeface="Gill Sans"/>
              <a:ea typeface="Gill Sans" charset="0"/>
              <a:cs typeface="Gill Sans" charset="0"/>
            </a:endParaRPr>
          </a:p>
        </p:txBody>
      </p:sp>
      <p:sp>
        <p:nvSpPr>
          <p:cNvPr id="10" name="TextBox 9"/>
          <p:cNvSpPr txBox="1"/>
          <p:nvPr/>
        </p:nvSpPr>
        <p:spPr>
          <a:xfrm>
            <a:off x="0" y="735220"/>
            <a:ext cx="3405673" cy="5093702"/>
          </a:xfrm>
          <a:prstGeom prst="rect">
            <a:avLst/>
          </a:prstGeom>
          <a:noFill/>
        </p:spPr>
        <p:txBody>
          <a:bodyPr wrap="square" rtlCol="0">
            <a:spAutoFit/>
          </a:bodyPr>
          <a:lstStyle/>
          <a:p>
            <a:pPr lvl="0"/>
            <a:r>
              <a:rPr lang="en-US" sz="1300" b="1" dirty="0"/>
              <a:t>Regulatory Financial Inclusion Rails Award</a:t>
            </a:r>
          </a:p>
          <a:p>
            <a:pPr marL="285750" lvl="0" indent="-285750">
              <a:buFont typeface="Arial" panose="020B0604020202020204" pitchFamily="34" charset="0"/>
              <a:buChar char="•"/>
            </a:pPr>
            <a:r>
              <a:rPr lang="en-US" sz="1300" dirty="0"/>
              <a:t>Bank of Tanzania (</a:t>
            </a:r>
            <a:r>
              <a:rPr lang="en-US" sz="1300" dirty="0" err="1"/>
              <a:t>BoT</a:t>
            </a:r>
            <a:r>
              <a:rPr lang="en-US" sz="1300" dirty="0"/>
              <a:t>):</a:t>
            </a:r>
            <a:r>
              <a:rPr lang="en-US" sz="1300" b="1" dirty="0"/>
              <a:t> </a:t>
            </a:r>
            <a:r>
              <a:rPr lang="en-US" sz="1300" dirty="0"/>
              <a:t>Tanzania Instant Payment System (TIPS)</a:t>
            </a:r>
          </a:p>
          <a:p>
            <a:pPr lvl="0"/>
            <a:r>
              <a:rPr lang="en-US" sz="1300" dirty="0"/>
              <a:t> </a:t>
            </a:r>
            <a:r>
              <a:rPr lang="en-US" sz="1300" b="1" dirty="0" smtClean="0"/>
              <a:t>FinTech </a:t>
            </a:r>
            <a:r>
              <a:rPr lang="en-US" sz="1300" b="1" dirty="0"/>
              <a:t>Investment and Inspiration Sprinter</a:t>
            </a:r>
          </a:p>
          <a:p>
            <a:pPr marL="285750" lvl="0" indent="-285750">
              <a:buFont typeface="Arial" panose="020B0604020202020204" pitchFamily="34" charset="0"/>
              <a:buChar char="•"/>
            </a:pPr>
            <a:r>
              <a:rPr lang="en-US" sz="1300" dirty="0" err="1"/>
              <a:t>PayStack</a:t>
            </a:r>
            <a:endParaRPr lang="en-US" sz="1300" dirty="0"/>
          </a:p>
          <a:p>
            <a:pPr lvl="0"/>
            <a:r>
              <a:rPr lang="en-US" sz="1300" b="1" dirty="0"/>
              <a:t>Best Financial Inclusion Impact</a:t>
            </a:r>
          </a:p>
          <a:p>
            <a:pPr marL="285750" lvl="0" indent="-285750">
              <a:buFont typeface="Arial" panose="020B0604020202020204" pitchFamily="34" charset="0"/>
              <a:buChar char="•"/>
            </a:pPr>
            <a:r>
              <a:rPr lang="en-US" sz="1300" dirty="0"/>
              <a:t>MTN MoMo</a:t>
            </a:r>
          </a:p>
          <a:p>
            <a:pPr lvl="0"/>
            <a:r>
              <a:rPr lang="en-US" sz="1300" b="1" dirty="0"/>
              <a:t>Best </a:t>
            </a:r>
            <a:r>
              <a:rPr lang="en-US" sz="1300" b="1" dirty="0" smtClean="0"/>
              <a:t>FinTech: </a:t>
            </a:r>
            <a:r>
              <a:rPr lang="en-US" sz="1300" b="1" dirty="0"/>
              <a:t>Lending</a:t>
            </a:r>
          </a:p>
          <a:p>
            <a:pPr marL="285750" lvl="0" indent="-285750">
              <a:buFont typeface="Arial" panose="020B0604020202020204" pitchFamily="34" charset="0"/>
              <a:buChar char="•"/>
            </a:pPr>
            <a:r>
              <a:rPr lang="en-US" sz="1300" dirty="0"/>
              <a:t>Jumo</a:t>
            </a:r>
          </a:p>
          <a:p>
            <a:pPr lvl="0"/>
            <a:r>
              <a:rPr lang="en-US" sz="1300" b="1" dirty="0"/>
              <a:t>Best </a:t>
            </a:r>
            <a:r>
              <a:rPr lang="en-US" sz="1300" b="1" dirty="0" smtClean="0"/>
              <a:t>FinTech: </a:t>
            </a:r>
            <a:r>
              <a:rPr lang="en-US" sz="1300" b="1" dirty="0"/>
              <a:t>Remittance</a:t>
            </a:r>
          </a:p>
          <a:p>
            <a:pPr marL="285750" lvl="0" indent="-285750">
              <a:buFont typeface="Arial" panose="020B0604020202020204" pitchFamily="34" charset="0"/>
              <a:buChar char="•"/>
            </a:pPr>
            <a:r>
              <a:rPr lang="en-US" sz="1300" dirty="0"/>
              <a:t>WorldRemit</a:t>
            </a:r>
          </a:p>
          <a:p>
            <a:pPr lvl="0"/>
            <a:r>
              <a:rPr lang="en-US" sz="1300" b="1" dirty="0"/>
              <a:t>Best </a:t>
            </a:r>
            <a:r>
              <a:rPr lang="en-US" sz="1300" b="1" dirty="0" smtClean="0"/>
              <a:t>FinTech: </a:t>
            </a:r>
            <a:r>
              <a:rPr lang="en-US" sz="1300" b="1" dirty="0" err="1"/>
              <a:t>Investech</a:t>
            </a:r>
            <a:endParaRPr lang="en-US" sz="1300" b="1" dirty="0"/>
          </a:p>
          <a:p>
            <a:pPr marL="285750" lvl="0" indent="-285750">
              <a:buFont typeface="Arial" panose="020B0604020202020204" pitchFamily="34" charset="0"/>
              <a:buChar char="•"/>
            </a:pPr>
            <a:r>
              <a:rPr lang="en-US" sz="1300" dirty="0" err="1"/>
              <a:t>PiggyVest</a:t>
            </a:r>
            <a:endParaRPr lang="en-US" sz="1300" dirty="0"/>
          </a:p>
          <a:p>
            <a:pPr lvl="0"/>
            <a:r>
              <a:rPr lang="en-US" sz="1300" b="1" dirty="0"/>
              <a:t>Best </a:t>
            </a:r>
            <a:r>
              <a:rPr lang="en-US" sz="1300" b="1" dirty="0" smtClean="0"/>
              <a:t>FinTech: </a:t>
            </a:r>
            <a:r>
              <a:rPr lang="en-US" sz="1300" b="1" dirty="0" err="1"/>
              <a:t>InsurTech</a:t>
            </a:r>
            <a:endParaRPr lang="en-US" sz="1300" b="1" dirty="0"/>
          </a:p>
          <a:p>
            <a:pPr marL="285750" lvl="0" indent="-285750">
              <a:buFont typeface="Arial" panose="020B0604020202020204" pitchFamily="34" charset="0"/>
              <a:buChar char="•"/>
            </a:pPr>
            <a:r>
              <a:rPr lang="en-US" sz="1300" dirty="0"/>
              <a:t>AYO</a:t>
            </a:r>
          </a:p>
          <a:p>
            <a:pPr lvl="0"/>
            <a:r>
              <a:rPr lang="en-US" sz="1300" b="1" dirty="0"/>
              <a:t>Best </a:t>
            </a:r>
            <a:r>
              <a:rPr lang="en-US" sz="1300" b="1" dirty="0" smtClean="0"/>
              <a:t>FinTech: </a:t>
            </a:r>
            <a:r>
              <a:rPr lang="en-US" sz="1300" b="1" dirty="0"/>
              <a:t>Blockchain</a:t>
            </a:r>
          </a:p>
          <a:p>
            <a:pPr marL="285750" lvl="0" indent="-285750">
              <a:buFont typeface="Arial" panose="020B0604020202020204" pitchFamily="34" charset="0"/>
              <a:buChar char="•"/>
            </a:pPr>
            <a:r>
              <a:rPr lang="en-US" sz="1300" dirty="0"/>
              <a:t>Sqoin</a:t>
            </a:r>
          </a:p>
          <a:p>
            <a:pPr lvl="0"/>
            <a:r>
              <a:rPr lang="en-US" sz="1300" b="1" dirty="0"/>
              <a:t>Best </a:t>
            </a:r>
            <a:r>
              <a:rPr lang="en-US" sz="1300" b="1" dirty="0" smtClean="0"/>
              <a:t>FinTech: </a:t>
            </a:r>
            <a:r>
              <a:rPr lang="en-US" sz="1300" b="1" dirty="0"/>
              <a:t>Merchant Payments</a:t>
            </a:r>
          </a:p>
          <a:p>
            <a:pPr marL="285750" indent="-285750">
              <a:buFont typeface="Arial" panose="020B0604020202020204" pitchFamily="34" charset="0"/>
              <a:buChar char="•"/>
            </a:pPr>
            <a:r>
              <a:rPr lang="en-US" sz="1300" dirty="0"/>
              <a:t>Flutterwave</a:t>
            </a:r>
          </a:p>
          <a:p>
            <a:pPr lvl="0"/>
            <a:r>
              <a:rPr lang="en-US" sz="1300" b="1" dirty="0"/>
              <a:t>Best </a:t>
            </a:r>
            <a:r>
              <a:rPr lang="en-US" sz="1300" b="1" dirty="0" err="1"/>
              <a:t>Healthtech</a:t>
            </a:r>
            <a:endParaRPr lang="en-US" sz="1300" b="1" dirty="0"/>
          </a:p>
          <a:p>
            <a:pPr marL="285750" lvl="0" indent="-285750">
              <a:buFont typeface="Arial" panose="020B0604020202020204" pitchFamily="34" charset="0"/>
              <a:buChar char="•"/>
            </a:pPr>
            <a:r>
              <a:rPr lang="en-US" sz="1300" dirty="0" err="1" smtClean="0"/>
              <a:t>Carepay</a:t>
            </a:r>
            <a:endParaRPr lang="en-US" sz="1300" dirty="0" smtClean="0"/>
          </a:p>
          <a:p>
            <a:pPr lvl="0"/>
            <a:r>
              <a:rPr lang="en-US" sz="1300" b="1" dirty="0"/>
              <a:t>Brand on Social Media Excellence (Consumer Goods)</a:t>
            </a:r>
            <a:endParaRPr lang="en-US" sz="1300" dirty="0"/>
          </a:p>
          <a:p>
            <a:pPr marL="285750" indent="-285750">
              <a:buFont typeface="Arial" panose="020B0604020202020204" pitchFamily="34" charset="0"/>
              <a:buChar char="•"/>
            </a:pPr>
            <a:r>
              <a:rPr lang="en-US" sz="1300" dirty="0"/>
              <a:t>Movit</a:t>
            </a:r>
          </a:p>
          <a:p>
            <a:pPr marL="285750" lvl="0" indent="-285750">
              <a:buFont typeface="Arial" panose="020B0604020202020204" pitchFamily="34" charset="0"/>
              <a:buChar char="•"/>
            </a:pPr>
            <a:endParaRPr lang="en-US" sz="1300" dirty="0"/>
          </a:p>
        </p:txBody>
      </p:sp>
      <p:sp>
        <p:nvSpPr>
          <p:cNvPr id="25" name="TextBox 24"/>
          <p:cNvSpPr txBox="1"/>
          <p:nvPr/>
        </p:nvSpPr>
        <p:spPr>
          <a:xfrm>
            <a:off x="3156857" y="735219"/>
            <a:ext cx="4133463" cy="5293757"/>
          </a:xfrm>
          <a:prstGeom prst="rect">
            <a:avLst/>
          </a:prstGeom>
          <a:noFill/>
        </p:spPr>
        <p:txBody>
          <a:bodyPr wrap="square" rtlCol="0">
            <a:spAutoFit/>
          </a:bodyPr>
          <a:lstStyle/>
          <a:p>
            <a:r>
              <a:rPr lang="en-US" sz="1300" b="1" dirty="0"/>
              <a:t>Best AgriTech</a:t>
            </a:r>
          </a:p>
          <a:p>
            <a:pPr marL="285750" lvl="0" indent="-285750">
              <a:buFont typeface="Arial" panose="020B0604020202020204" pitchFamily="34" charset="0"/>
              <a:buChar char="•"/>
            </a:pPr>
            <a:r>
              <a:rPr lang="en-US" sz="1300" dirty="0" err="1"/>
              <a:t>FarmDrive</a:t>
            </a:r>
            <a:endParaRPr lang="en-US" sz="1300" dirty="0"/>
          </a:p>
          <a:p>
            <a:r>
              <a:rPr lang="en-US" sz="1300" b="1" dirty="0"/>
              <a:t>Best EduTech</a:t>
            </a:r>
          </a:p>
          <a:p>
            <a:pPr marL="285750" lvl="0" indent="-285750">
              <a:buFont typeface="Arial" panose="020B0604020202020204" pitchFamily="34" charset="0"/>
              <a:buChar char="•"/>
            </a:pPr>
            <a:r>
              <a:rPr lang="en-US" sz="1300" dirty="0"/>
              <a:t>M-</a:t>
            </a:r>
            <a:r>
              <a:rPr lang="en-US" sz="1300" dirty="0" err="1"/>
              <a:t>Shule</a:t>
            </a:r>
            <a:endParaRPr lang="en-US" sz="1300" dirty="0"/>
          </a:p>
          <a:p>
            <a:r>
              <a:rPr lang="en-US" sz="1300" dirty="0"/>
              <a:t> </a:t>
            </a:r>
            <a:r>
              <a:rPr lang="en-US" sz="1300" b="1" dirty="0"/>
              <a:t>Best Digital Response to Covid Impact</a:t>
            </a:r>
          </a:p>
          <a:p>
            <a:pPr marL="285750" indent="-285750">
              <a:buFont typeface="Arial" panose="020B0604020202020204" pitchFamily="34" charset="0"/>
              <a:buChar char="•"/>
            </a:pPr>
            <a:r>
              <a:rPr lang="en-US" sz="1300" dirty="0"/>
              <a:t>MTN Group #WearItForMe  (Diamond)</a:t>
            </a:r>
          </a:p>
          <a:p>
            <a:pPr marL="285750" indent="-285750">
              <a:buFont typeface="Arial" panose="020B0604020202020204" pitchFamily="34" charset="0"/>
              <a:buChar char="•"/>
            </a:pPr>
            <a:r>
              <a:rPr lang="en-US" sz="1300" dirty="0" err="1"/>
              <a:t>Safeboda</a:t>
            </a:r>
            <a:r>
              <a:rPr lang="en-US" sz="1300" dirty="0"/>
              <a:t> Medical Delivery (Silver)</a:t>
            </a:r>
          </a:p>
          <a:p>
            <a:r>
              <a:rPr lang="en-US" sz="1300" dirty="0"/>
              <a:t> </a:t>
            </a:r>
            <a:r>
              <a:rPr lang="en-US" sz="1300" b="1" dirty="0"/>
              <a:t>Best </a:t>
            </a:r>
            <a:r>
              <a:rPr lang="en-US" sz="1300" b="1" dirty="0" err="1"/>
              <a:t>Fintech</a:t>
            </a:r>
            <a:r>
              <a:rPr lang="en-US" sz="1300" b="1" dirty="0"/>
              <a:t> Solutions Provider</a:t>
            </a:r>
          </a:p>
          <a:p>
            <a:pPr marL="285750" lvl="0" indent="-285750">
              <a:buFont typeface="Arial" panose="020B0604020202020204" pitchFamily="34" charset="0"/>
              <a:buChar char="•"/>
            </a:pPr>
            <a:r>
              <a:rPr lang="en-US" sz="1300" dirty="0"/>
              <a:t>Craft Silicon</a:t>
            </a:r>
          </a:p>
          <a:p>
            <a:r>
              <a:rPr lang="en-US" sz="1300" b="1" dirty="0"/>
              <a:t>Best Digital Financial Services Platform</a:t>
            </a:r>
          </a:p>
          <a:p>
            <a:pPr marL="285750" lvl="0" indent="-285750">
              <a:buFont typeface="Arial" panose="020B0604020202020204" pitchFamily="34" charset="0"/>
              <a:buChar char="•"/>
            </a:pPr>
            <a:r>
              <a:rPr lang="en-US" sz="1300" dirty="0"/>
              <a:t>Comviva – Mobiquity Money</a:t>
            </a:r>
          </a:p>
          <a:p>
            <a:r>
              <a:rPr lang="en-US" sz="1300" b="1" dirty="0"/>
              <a:t>WomenInFinTech – Leadership Award (Personality</a:t>
            </a:r>
            <a:r>
              <a:rPr lang="en-US" sz="1300" b="1" dirty="0" smtClean="0"/>
              <a:t>):</a:t>
            </a:r>
          </a:p>
          <a:p>
            <a:pPr marL="285750" indent="-285750">
              <a:buFont typeface="Arial" panose="020B0604020202020204" pitchFamily="34" charset="0"/>
              <a:buChar char="•"/>
            </a:pPr>
            <a:r>
              <a:rPr lang="en-US" sz="1300" dirty="0" smtClean="0"/>
              <a:t>Doreen </a:t>
            </a:r>
            <a:r>
              <a:rPr lang="en-US" sz="1300" dirty="0"/>
              <a:t>Lukandwa</a:t>
            </a:r>
          </a:p>
          <a:p>
            <a:r>
              <a:rPr lang="en-US" sz="1300" dirty="0"/>
              <a:t> </a:t>
            </a:r>
            <a:r>
              <a:rPr lang="en-US" sz="1300" b="1" dirty="0"/>
              <a:t>Super App Innovation</a:t>
            </a:r>
          </a:p>
          <a:p>
            <a:pPr marL="285750" indent="-285750">
              <a:buFont typeface="Arial" panose="020B0604020202020204" pitchFamily="34" charset="0"/>
              <a:buChar char="•"/>
            </a:pPr>
            <a:r>
              <a:rPr lang="en-US" sz="1300" dirty="0"/>
              <a:t>Ayoba  (Diamond )</a:t>
            </a:r>
          </a:p>
          <a:p>
            <a:pPr marL="285750" indent="-285750">
              <a:buFont typeface="Arial" panose="020B0604020202020204" pitchFamily="34" charset="0"/>
              <a:buChar char="•"/>
            </a:pPr>
            <a:r>
              <a:rPr lang="en-US" sz="1300" dirty="0" err="1"/>
              <a:t>Safeboda</a:t>
            </a:r>
            <a:r>
              <a:rPr lang="en-US" sz="1300" dirty="0"/>
              <a:t>  (Silver)</a:t>
            </a:r>
          </a:p>
          <a:p>
            <a:pPr lvl="0"/>
            <a:r>
              <a:rPr lang="en-US" sz="1300" b="1" dirty="0"/>
              <a:t> </a:t>
            </a:r>
            <a:r>
              <a:rPr lang="en-US" sz="1300" b="1" dirty="0" err="1"/>
              <a:t>Agritech</a:t>
            </a:r>
            <a:r>
              <a:rPr lang="en-US" sz="1300" b="1" dirty="0"/>
              <a:t> Innovation Excellence</a:t>
            </a:r>
            <a:endParaRPr lang="en-US" sz="1300" dirty="0"/>
          </a:p>
          <a:p>
            <a:pPr marL="285750" lvl="0" indent="-285750">
              <a:buFont typeface="Arial" panose="020B0604020202020204" pitchFamily="34" charset="0"/>
              <a:buChar char="•"/>
            </a:pPr>
            <a:r>
              <a:rPr lang="en-US" sz="1300" dirty="0"/>
              <a:t>Hamwe</a:t>
            </a:r>
          </a:p>
          <a:p>
            <a:pPr lvl="0"/>
            <a:r>
              <a:rPr lang="en-US" sz="1300" b="1" dirty="0"/>
              <a:t>E-Commerce Innovation Excellence</a:t>
            </a:r>
            <a:endParaRPr lang="en-US" sz="1300" dirty="0"/>
          </a:p>
          <a:p>
            <a:pPr marL="285750" lvl="0" indent="-285750">
              <a:buFont typeface="Arial" panose="020B0604020202020204" pitchFamily="34" charset="0"/>
              <a:buChar char="•"/>
            </a:pPr>
            <a:r>
              <a:rPr lang="en-US" sz="1300" dirty="0"/>
              <a:t>Jumia</a:t>
            </a:r>
          </a:p>
          <a:p>
            <a:pPr lvl="0"/>
            <a:r>
              <a:rPr lang="en-US" sz="1300" b="1" dirty="0"/>
              <a:t>Payments Innovation Excellence</a:t>
            </a:r>
            <a:endParaRPr lang="en-US" sz="1300" dirty="0"/>
          </a:p>
          <a:p>
            <a:pPr marL="285750" lvl="0" indent="-285750">
              <a:buFont typeface="Arial" panose="020B0604020202020204" pitchFamily="34" charset="0"/>
              <a:buChar char="•"/>
            </a:pPr>
            <a:r>
              <a:rPr lang="en-US" sz="1300" dirty="0"/>
              <a:t>Beyonic</a:t>
            </a:r>
          </a:p>
          <a:p>
            <a:pPr lvl="0"/>
            <a:r>
              <a:rPr lang="en-US" sz="1300" b="1" dirty="0"/>
              <a:t>Disruptive Innovation</a:t>
            </a:r>
            <a:endParaRPr lang="en-US" sz="1300" dirty="0"/>
          </a:p>
          <a:p>
            <a:pPr marL="285750" lvl="0" indent="-285750">
              <a:buFont typeface="Arial" panose="020B0604020202020204" pitchFamily="34" charset="0"/>
              <a:buChar char="•"/>
            </a:pPr>
            <a:r>
              <a:rPr lang="en-US" sz="1300" dirty="0"/>
              <a:t>JPESA -WhatsApp Money</a:t>
            </a:r>
          </a:p>
          <a:p>
            <a:pPr lvl="0"/>
            <a:r>
              <a:rPr lang="en-US" sz="1300" b="1" dirty="0"/>
              <a:t>Lending &amp; SACCO Innovation Excellence</a:t>
            </a:r>
            <a:endParaRPr lang="en-US" sz="1300" dirty="0"/>
          </a:p>
          <a:p>
            <a:pPr marL="285750" lvl="0" indent="-285750">
              <a:buFont typeface="Arial" panose="020B0604020202020204" pitchFamily="34" charset="0"/>
              <a:buChar char="•"/>
            </a:pPr>
            <a:r>
              <a:rPr lang="en-US" sz="1300" dirty="0"/>
              <a:t>Social Lend Africa</a:t>
            </a:r>
          </a:p>
        </p:txBody>
      </p:sp>
      <p:sp>
        <p:nvSpPr>
          <p:cNvPr id="26" name="TextBox 25"/>
          <p:cNvSpPr txBox="1"/>
          <p:nvPr/>
        </p:nvSpPr>
        <p:spPr>
          <a:xfrm>
            <a:off x="7380515" y="735219"/>
            <a:ext cx="4721290" cy="5893921"/>
          </a:xfrm>
          <a:prstGeom prst="rect">
            <a:avLst/>
          </a:prstGeom>
          <a:noFill/>
        </p:spPr>
        <p:txBody>
          <a:bodyPr wrap="square" rtlCol="0">
            <a:spAutoFit/>
          </a:bodyPr>
          <a:lstStyle/>
          <a:p>
            <a:pPr lvl="0"/>
            <a:r>
              <a:rPr lang="en-US" sz="1300" b="1" dirty="0"/>
              <a:t>Merchant Payments Innovation Excellence</a:t>
            </a:r>
            <a:endParaRPr lang="en-US" sz="1300" dirty="0"/>
          </a:p>
          <a:p>
            <a:pPr marL="285750" lvl="0" indent="-285750">
              <a:buFont typeface="Arial" panose="020B0604020202020204" pitchFamily="34" charset="0"/>
              <a:buChar char="•"/>
            </a:pPr>
            <a:r>
              <a:rPr lang="en-US" sz="1300" dirty="0" err="1"/>
              <a:t>Chapchap</a:t>
            </a:r>
            <a:endParaRPr lang="en-US" sz="1300" dirty="0"/>
          </a:p>
          <a:p>
            <a:pPr lvl="0"/>
            <a:r>
              <a:rPr lang="en-US" sz="1300" b="1" dirty="0"/>
              <a:t>Content Innovation Excellence</a:t>
            </a:r>
            <a:endParaRPr lang="en-US" sz="1300" dirty="0"/>
          </a:p>
          <a:p>
            <a:pPr marL="285750" lvl="0" indent="-285750">
              <a:buFont typeface="Arial" panose="020B0604020202020204" pitchFamily="34" charset="0"/>
              <a:buChar char="•"/>
            </a:pPr>
            <a:r>
              <a:rPr lang="en-US" sz="1300" dirty="0" err="1" smtClean="0"/>
              <a:t>YoTV</a:t>
            </a:r>
            <a:endParaRPr lang="en-US" sz="1300" dirty="0"/>
          </a:p>
          <a:p>
            <a:pPr lvl="0"/>
            <a:r>
              <a:rPr lang="en-US" sz="1300" b="1" dirty="0"/>
              <a:t>FinTech Aggregator Excellence</a:t>
            </a:r>
            <a:endParaRPr lang="en-US" sz="1300" dirty="0"/>
          </a:p>
          <a:p>
            <a:pPr marL="285750" lvl="0" indent="-285750">
              <a:buFont typeface="Arial" panose="020B0604020202020204" pitchFamily="34" charset="0"/>
              <a:buChar char="•"/>
            </a:pPr>
            <a:r>
              <a:rPr lang="en-US" sz="1300" dirty="0"/>
              <a:t>Pegasus Technologies (Diamond)</a:t>
            </a:r>
          </a:p>
          <a:p>
            <a:pPr marL="285750" lvl="0" indent="-285750">
              <a:buFont typeface="Arial" panose="020B0604020202020204" pitchFamily="34" charset="0"/>
              <a:buChar char="•"/>
            </a:pPr>
            <a:r>
              <a:rPr lang="en-US" sz="1300" dirty="0"/>
              <a:t>True African (Gold)</a:t>
            </a:r>
          </a:p>
          <a:p>
            <a:pPr marL="285750" lvl="0" indent="-285750">
              <a:buFont typeface="Arial" panose="020B0604020202020204" pitchFamily="34" charset="0"/>
              <a:buChar char="•"/>
            </a:pPr>
            <a:r>
              <a:rPr lang="en-US" sz="1300" dirty="0"/>
              <a:t>Yo Uganda (Gold)</a:t>
            </a:r>
          </a:p>
          <a:p>
            <a:pPr marL="285750" lvl="0" indent="-285750">
              <a:buFont typeface="Arial" panose="020B0604020202020204" pitchFamily="34" charset="0"/>
              <a:buChar char="•"/>
            </a:pPr>
            <a:r>
              <a:rPr lang="en-US" sz="1300" dirty="0"/>
              <a:t>Beyonic (Platinum)</a:t>
            </a:r>
          </a:p>
          <a:p>
            <a:pPr marL="285750" lvl="0" indent="-285750">
              <a:buFont typeface="Arial" panose="020B0604020202020204" pitchFamily="34" charset="0"/>
              <a:buChar char="•"/>
            </a:pPr>
            <a:r>
              <a:rPr lang="en-US" sz="1300" dirty="0"/>
              <a:t>Craft Silicon  (Platinum)</a:t>
            </a:r>
          </a:p>
          <a:p>
            <a:pPr lvl="0"/>
            <a:r>
              <a:rPr lang="en-US" sz="1300" b="1" dirty="0"/>
              <a:t>Women Financial Inclusion Award</a:t>
            </a:r>
            <a:endParaRPr lang="en-US" sz="1300" dirty="0"/>
          </a:p>
          <a:p>
            <a:pPr marL="285750" indent="-285750">
              <a:buFont typeface="Arial" panose="020B0604020202020204" pitchFamily="34" charset="0"/>
              <a:buChar char="•"/>
            </a:pPr>
            <a:r>
              <a:rPr lang="en-US" sz="1300" dirty="0"/>
              <a:t>Pride Microfinance</a:t>
            </a:r>
          </a:p>
          <a:p>
            <a:pPr lvl="0"/>
            <a:r>
              <a:rPr lang="en-US" sz="1300" b="1" dirty="0"/>
              <a:t>Digital Banking Excellence</a:t>
            </a:r>
            <a:endParaRPr lang="en-US" sz="1300" dirty="0"/>
          </a:p>
          <a:p>
            <a:pPr marL="285750" lvl="0" indent="-285750">
              <a:buFont typeface="Arial" panose="020B0604020202020204" pitchFamily="34" charset="0"/>
              <a:buChar char="•"/>
            </a:pPr>
            <a:r>
              <a:rPr lang="en-US" sz="1300" dirty="0"/>
              <a:t>Standard Chartered Bank</a:t>
            </a:r>
          </a:p>
          <a:p>
            <a:pPr lvl="0"/>
            <a:r>
              <a:rPr lang="en-US" sz="1300" b="1" dirty="0"/>
              <a:t>Green Energy Innovation Excellence</a:t>
            </a:r>
            <a:endParaRPr lang="en-US" sz="1300" dirty="0"/>
          </a:p>
          <a:p>
            <a:pPr marL="285750" lvl="0" indent="-285750">
              <a:buFont typeface="Arial" panose="020B0604020202020204" pitchFamily="34" charset="0"/>
              <a:buChar char="•"/>
            </a:pPr>
            <a:r>
              <a:rPr lang="en-US" sz="1300" dirty="0"/>
              <a:t>StarTimes Solar</a:t>
            </a:r>
          </a:p>
          <a:p>
            <a:pPr lvl="0"/>
            <a:r>
              <a:rPr lang="en-US" sz="1300" b="1" dirty="0"/>
              <a:t>Digital Customer Experience Excellence (Utilities and Government Services)</a:t>
            </a:r>
            <a:endParaRPr lang="en-US" sz="1300" dirty="0"/>
          </a:p>
          <a:p>
            <a:pPr marL="285750" indent="-285750">
              <a:buFont typeface="Arial" panose="020B0604020202020204" pitchFamily="34" charset="0"/>
              <a:buChar char="•"/>
            </a:pPr>
            <a:r>
              <a:rPr lang="en-US" sz="1300" dirty="0"/>
              <a:t>NWSC</a:t>
            </a:r>
          </a:p>
          <a:p>
            <a:pPr lvl="0"/>
            <a:r>
              <a:rPr lang="en-US" sz="1300" b="1" dirty="0"/>
              <a:t>Best Brand on Social Media (Financial Services, Telecom, IT)</a:t>
            </a:r>
            <a:endParaRPr lang="en-US" sz="1300" dirty="0"/>
          </a:p>
          <a:p>
            <a:pPr marL="285750" lvl="0" indent="-285750">
              <a:buFont typeface="Arial" panose="020B0604020202020204" pitchFamily="34" charset="0"/>
              <a:buChar char="•"/>
            </a:pPr>
            <a:r>
              <a:rPr lang="en-US" sz="1300" dirty="0"/>
              <a:t>Stanbic Bank</a:t>
            </a:r>
          </a:p>
          <a:p>
            <a:pPr lvl="0"/>
            <a:r>
              <a:rPr lang="en-US" sz="1300" b="1" dirty="0" smtClean="0"/>
              <a:t>Digital </a:t>
            </a:r>
            <a:r>
              <a:rPr lang="en-US" sz="1300" b="1" dirty="0"/>
              <a:t>Powered Campaign Excellence</a:t>
            </a:r>
            <a:endParaRPr lang="en-US" sz="1300" dirty="0"/>
          </a:p>
          <a:p>
            <a:pPr marL="285750" lvl="0" indent="-285750">
              <a:buFont typeface="Arial" panose="020B0604020202020204" pitchFamily="34" charset="0"/>
              <a:buChar char="•"/>
            </a:pPr>
            <a:r>
              <a:rPr lang="en-US" sz="1300" dirty="0"/>
              <a:t>Stanbic National School </a:t>
            </a:r>
            <a:r>
              <a:rPr lang="en-US" sz="1300" dirty="0" smtClean="0"/>
              <a:t>Championship</a:t>
            </a:r>
            <a:endParaRPr lang="en-US" sz="1300" dirty="0"/>
          </a:p>
          <a:p>
            <a:pPr lvl="0"/>
            <a:r>
              <a:rPr lang="en-US" sz="1300" b="1" dirty="0"/>
              <a:t>Cards Payments Excellence</a:t>
            </a:r>
            <a:endParaRPr lang="en-US" sz="1300" dirty="0"/>
          </a:p>
          <a:p>
            <a:pPr marL="285750" lvl="0" indent="-285750">
              <a:buFont typeface="Arial" panose="020B0604020202020204" pitchFamily="34" charset="0"/>
              <a:buChar char="•"/>
            </a:pPr>
            <a:r>
              <a:rPr lang="en-US" sz="1300" dirty="0"/>
              <a:t>Stanbic Bank</a:t>
            </a:r>
          </a:p>
          <a:p>
            <a:pPr lvl="0"/>
            <a:r>
              <a:rPr lang="en-US" sz="1300" b="1" dirty="0"/>
              <a:t>Community Banking Excellence</a:t>
            </a:r>
            <a:endParaRPr lang="en-US" sz="1300" dirty="0"/>
          </a:p>
          <a:p>
            <a:pPr marL="285750" lvl="0" indent="-285750">
              <a:buFont typeface="Arial" panose="020B0604020202020204" pitchFamily="34" charset="0"/>
              <a:buChar char="•"/>
            </a:pPr>
            <a:r>
              <a:rPr lang="en-US" sz="1300" dirty="0"/>
              <a:t>Centenary Bank</a:t>
            </a:r>
          </a:p>
          <a:p>
            <a:pPr lvl="0"/>
            <a:r>
              <a:rPr lang="en-US" sz="1300" b="1" dirty="0"/>
              <a:t>Digital Brand of the Year</a:t>
            </a:r>
            <a:endParaRPr lang="en-US" sz="1300" dirty="0"/>
          </a:p>
          <a:p>
            <a:r>
              <a:rPr lang="en-US" sz="1300" dirty="0"/>
              <a:t>Standard Chartered Bank</a:t>
            </a:r>
          </a:p>
        </p:txBody>
      </p:sp>
    </p:spTree>
    <p:extLst>
      <p:ext uri="{BB962C8B-B14F-4D97-AF65-F5344CB8AC3E}">
        <p14:creationId xmlns:p14="http://schemas.microsoft.com/office/powerpoint/2010/main" val="11942342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3638C30-229E-4C68-8DDF-40DCD0BC9759}"/>
              </a:ext>
            </a:extLst>
          </p:cNvPr>
          <p:cNvSpPr>
            <a:spLocks noGrp="1"/>
          </p:cNvSpPr>
          <p:nvPr>
            <p:ph type="ctrTitle"/>
          </p:nvPr>
        </p:nvSpPr>
        <p:spPr>
          <a:xfrm>
            <a:off x="847814" y="2102125"/>
            <a:ext cx="8575514" cy="2259510"/>
          </a:xfrm>
        </p:spPr>
        <p:txBody>
          <a:bodyPr>
            <a:normAutofit/>
          </a:bodyPr>
          <a:lstStyle/>
          <a:p>
            <a:r>
              <a:rPr lang="en-GB" sz="2200" dirty="0"/>
              <a:t>Damali Ssali, FCCA, MBA</a:t>
            </a:r>
            <a:br>
              <a:rPr lang="en-GB" sz="2200" dirty="0"/>
            </a:br>
            <a:r>
              <a:rPr lang="en-GB" sz="2200" dirty="0"/>
              <a:t/>
            </a:r>
            <a:br>
              <a:rPr lang="en-GB" sz="2200" dirty="0"/>
            </a:br>
            <a:r>
              <a:rPr lang="en-GB" sz="2200" dirty="0"/>
              <a:t>Observations at the </a:t>
            </a:r>
            <a:r>
              <a:rPr lang="en-GB" sz="2200" dirty="0"/>
              <a:t>HiPipo </a:t>
            </a:r>
            <a:r>
              <a:rPr lang="en-GB" sz="2200" dirty="0"/>
              <a:t>Digital Impact Awards Africa  </a:t>
            </a:r>
            <a:br>
              <a:rPr lang="en-GB" sz="2200" dirty="0"/>
            </a:br>
            <a:r>
              <a:rPr lang="en-GB" sz="2200" dirty="0"/>
              <a:t/>
            </a:r>
            <a:br>
              <a:rPr lang="en-GB" sz="2200" dirty="0"/>
            </a:br>
            <a:r>
              <a:rPr lang="en-GB" sz="2200" dirty="0"/>
              <a:t/>
            </a:r>
            <a:br>
              <a:rPr lang="en-GB" sz="2200" dirty="0"/>
            </a:br>
            <a:endParaRPr lang="en-US" sz="2200" dirty="0"/>
          </a:p>
        </p:txBody>
      </p:sp>
      <p:sp>
        <p:nvSpPr>
          <p:cNvPr id="3" name="Subtitle 2">
            <a:extLst>
              <a:ext uri="{FF2B5EF4-FFF2-40B4-BE49-F238E27FC236}">
                <a16:creationId xmlns="" xmlns:a16="http://schemas.microsoft.com/office/drawing/2014/main" id="{26F35F17-22ED-4EB4-AF40-D5B147FBCB91}"/>
              </a:ext>
            </a:extLst>
          </p:cNvPr>
          <p:cNvSpPr>
            <a:spLocks noGrp="1"/>
          </p:cNvSpPr>
          <p:nvPr>
            <p:ph type="subTitle" idx="1"/>
          </p:nvPr>
        </p:nvSpPr>
        <p:spPr/>
        <p:txBody>
          <a:bodyPr/>
          <a:lstStyle/>
          <a:p>
            <a:r>
              <a:rPr lang="en-GB" b="1" dirty="0"/>
              <a:t>26 January 2021</a:t>
            </a:r>
            <a:endParaRPr lang="en-US" dirty="0"/>
          </a:p>
        </p:txBody>
      </p:sp>
      <p:sp>
        <p:nvSpPr>
          <p:cNvPr id="4" name="Slide Number Placeholder 3">
            <a:extLst>
              <a:ext uri="{FF2B5EF4-FFF2-40B4-BE49-F238E27FC236}">
                <a16:creationId xmlns="" xmlns:a16="http://schemas.microsoft.com/office/drawing/2014/main" id="{427EBA47-9D75-4E03-9E90-564DB62D6AE8}"/>
              </a:ext>
            </a:extLst>
          </p:cNvPr>
          <p:cNvSpPr>
            <a:spLocks noGrp="1"/>
          </p:cNvSpPr>
          <p:nvPr>
            <p:ph type="sldNum" sz="quarter" idx="12"/>
          </p:nvPr>
        </p:nvSpPr>
        <p:spPr/>
        <p:txBody>
          <a:bodyPr/>
          <a:lstStyle/>
          <a:p>
            <a:fld id="{20AF9D7A-5BEE-9245-944A-197F51D542D9}" type="slidenum">
              <a:rPr lang="en-US" smtClean="0">
                <a:solidFill>
                  <a:srgbClr val="FFFFFF"/>
                </a:solidFill>
              </a:rPr>
              <a:pPr/>
              <a:t>19</a:t>
            </a:fld>
            <a:endParaRPr lang="en-US">
              <a:solidFill>
                <a:srgbClr val="FFFFFF"/>
              </a:solidFill>
            </a:endParaRPr>
          </a:p>
        </p:txBody>
      </p:sp>
    </p:spTree>
    <p:extLst>
      <p:ext uri="{BB962C8B-B14F-4D97-AF65-F5344CB8AC3E}">
        <p14:creationId xmlns:p14="http://schemas.microsoft.com/office/powerpoint/2010/main" val="3701814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3000" b="-33000"/>
          </a:stretch>
        </a:blipFill>
        <a:effectLst/>
      </p:bgPr>
    </p:bg>
    <p:spTree>
      <p:nvGrpSpPr>
        <p:cNvPr id="1" name=""/>
        <p:cNvGrpSpPr/>
        <p:nvPr/>
      </p:nvGrpSpPr>
      <p:grpSpPr>
        <a:xfrm>
          <a:off x="0" y="0"/>
          <a:ext cx="0" cy="0"/>
          <a:chOff x="0" y="0"/>
          <a:chExt cx="0" cy="0"/>
        </a:xfrm>
      </p:grpSpPr>
      <p:sp>
        <p:nvSpPr>
          <p:cNvPr id="4" name="TextBox 3"/>
          <p:cNvSpPr txBox="1"/>
          <p:nvPr/>
        </p:nvSpPr>
        <p:spPr>
          <a:xfrm>
            <a:off x="2573518" y="2262433"/>
            <a:ext cx="184731" cy="369332"/>
          </a:xfrm>
          <a:prstGeom prst="rect">
            <a:avLst/>
          </a:prstGeom>
          <a:noFill/>
        </p:spPr>
        <p:txBody>
          <a:bodyPr wrap="none" rtlCol="0">
            <a:spAutoFit/>
          </a:bodyPr>
          <a:lstStyle/>
          <a:p>
            <a:endParaRPr lang="en-US" dirty="0">
              <a:solidFill>
                <a:prstClr val="black"/>
              </a:solidFill>
            </a:endParaRPr>
          </a:p>
        </p:txBody>
      </p:sp>
      <p:sp>
        <p:nvSpPr>
          <p:cNvPr id="10" name="TextBox 9"/>
          <p:cNvSpPr txBox="1"/>
          <p:nvPr/>
        </p:nvSpPr>
        <p:spPr>
          <a:xfrm>
            <a:off x="2351318" y="793474"/>
            <a:ext cx="7651102" cy="3139321"/>
          </a:xfrm>
          <a:prstGeom prst="rect">
            <a:avLst/>
          </a:prstGeom>
          <a:noFill/>
        </p:spPr>
        <p:txBody>
          <a:bodyPr wrap="square" rtlCol="0">
            <a:spAutoFit/>
          </a:bodyPr>
          <a:lstStyle/>
          <a:p>
            <a:r>
              <a:rPr lang="en-US" b="1" dirty="0">
                <a:solidFill>
                  <a:prstClr val="black"/>
                </a:solidFill>
                <a:latin typeface="Gill Sans"/>
              </a:rPr>
              <a:t>ABOUT US</a:t>
            </a:r>
          </a:p>
          <a:p>
            <a:pPr marL="342900" indent="-342900">
              <a:buFont typeface="+mj-lt"/>
              <a:buAutoNum type="arabicPeriod"/>
            </a:pPr>
            <a:r>
              <a:rPr lang="en-US" dirty="0">
                <a:solidFill>
                  <a:prstClr val="black"/>
                </a:solidFill>
                <a:latin typeface="Gill Sans"/>
              </a:rPr>
              <a:t>HiPipo is keen to promote secure digital financial services because of their vital role in promoting financial </a:t>
            </a:r>
            <a:r>
              <a:rPr lang="en-US" dirty="0" smtClean="0">
                <a:solidFill>
                  <a:prstClr val="black"/>
                </a:solidFill>
                <a:latin typeface="Gill Sans"/>
              </a:rPr>
              <a:t>inclusion. </a:t>
            </a:r>
            <a:endParaRPr lang="en-US" dirty="0">
              <a:solidFill>
                <a:prstClr val="black"/>
              </a:solidFill>
              <a:latin typeface="Gill Sans"/>
            </a:endParaRPr>
          </a:p>
          <a:p>
            <a:pPr marL="342900" indent="-342900">
              <a:buFont typeface="+mj-lt"/>
              <a:buAutoNum type="arabicPeriod"/>
            </a:pPr>
            <a:endParaRPr lang="en-US" dirty="0">
              <a:solidFill>
                <a:prstClr val="black"/>
              </a:solidFill>
              <a:latin typeface="Gill Sans"/>
            </a:endParaRPr>
          </a:p>
          <a:p>
            <a:pPr marL="342900" indent="-342900">
              <a:buFont typeface="+mj-lt"/>
              <a:buAutoNum type="arabicPeriod"/>
            </a:pPr>
            <a:r>
              <a:rPr lang="en-US" dirty="0">
                <a:solidFill>
                  <a:prstClr val="black"/>
                </a:solidFill>
                <a:latin typeface="Gill Sans"/>
              </a:rPr>
              <a:t>We work with </a:t>
            </a:r>
            <a:r>
              <a:rPr lang="en-US" dirty="0" smtClean="0">
                <a:solidFill>
                  <a:prstClr val="black"/>
                </a:solidFill>
                <a:latin typeface="Gill Sans"/>
              </a:rPr>
              <a:t>FinTechs</a:t>
            </a:r>
            <a:r>
              <a:rPr lang="en-US" dirty="0">
                <a:solidFill>
                  <a:prstClr val="black"/>
                </a:solidFill>
                <a:latin typeface="Gill Sans"/>
              </a:rPr>
              <a:t>, women in tech, developers, </a:t>
            </a:r>
            <a:r>
              <a:rPr lang="en-US" dirty="0" smtClean="0">
                <a:solidFill>
                  <a:prstClr val="black"/>
                </a:solidFill>
                <a:latin typeface="Gill Sans"/>
              </a:rPr>
              <a:t>MFIs, MNOs</a:t>
            </a:r>
            <a:r>
              <a:rPr lang="en-US" dirty="0">
                <a:solidFill>
                  <a:prstClr val="black"/>
                </a:solidFill>
                <a:latin typeface="Gill Sans"/>
              </a:rPr>
              <a:t>, Banks, DFSPs, regulators, policy makers, government, political, economic, and social systems and institutions.</a:t>
            </a:r>
          </a:p>
          <a:p>
            <a:pPr marL="342900" indent="-342900">
              <a:buFont typeface="+mj-lt"/>
              <a:buAutoNum type="arabicPeriod"/>
            </a:pPr>
            <a:endParaRPr lang="en-US" dirty="0">
              <a:solidFill>
                <a:prstClr val="black"/>
              </a:solidFill>
              <a:latin typeface="Gill Sans"/>
            </a:endParaRPr>
          </a:p>
          <a:p>
            <a:pPr marL="342900" indent="-342900">
              <a:buFont typeface="+mj-lt"/>
              <a:buAutoNum type="arabicPeriod"/>
            </a:pPr>
            <a:r>
              <a:rPr lang="en-US" dirty="0">
                <a:solidFill>
                  <a:prstClr val="black"/>
                </a:solidFill>
                <a:latin typeface="Gill Sans"/>
              </a:rPr>
              <a:t>We support early-stage FinTech companies and work on ecosystem initiatives in the FinTech arena and thereafter promote the most innovative trends.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2434" y="6017294"/>
            <a:ext cx="674252" cy="535829"/>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xmlns="" id="{7B873F3C-34ED-4557-A556-7DED04B1E2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0490" y="89842"/>
            <a:ext cx="2010377" cy="703632"/>
          </a:xfrm>
          <a:prstGeom prst="rect">
            <a:avLst/>
          </a:prstGeom>
        </p:spPr>
      </p:pic>
    </p:spTree>
    <p:extLst>
      <p:ext uri="{BB962C8B-B14F-4D97-AF65-F5344CB8AC3E}">
        <p14:creationId xmlns:p14="http://schemas.microsoft.com/office/powerpoint/2010/main" val="8129238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467947-5224-474F-9680-0BC59B20858F}"/>
              </a:ext>
            </a:extLst>
          </p:cNvPr>
          <p:cNvSpPr>
            <a:spLocks noGrp="1"/>
          </p:cNvSpPr>
          <p:nvPr>
            <p:ph type="ctrTitle"/>
          </p:nvPr>
        </p:nvSpPr>
        <p:spPr>
          <a:xfrm>
            <a:off x="847813" y="2881060"/>
            <a:ext cx="6142230" cy="2259510"/>
          </a:xfrm>
        </p:spPr>
        <p:txBody>
          <a:bodyPr>
            <a:normAutofit fontScale="90000"/>
          </a:bodyPr>
          <a:lstStyle/>
          <a:p>
            <a:pPr marL="571386" indent="-571386">
              <a:buFont typeface="Wingdings" panose="05000000000000000000" pitchFamily="2" charset="2"/>
              <a:buChar char="q"/>
            </a:pP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u="sng" dirty="0">
                <a:latin typeface="Calibri" panose="020F0502020204030204" pitchFamily="34" charset="0"/>
                <a:ea typeface="Calibri" panose="020F0502020204030204" pitchFamily="34" charset="0"/>
                <a:cs typeface="Times New Roman" panose="02020603050405020304" pitchFamily="18" charset="0"/>
              </a:rPr>
              <a:t>Content</a:t>
            </a:r>
            <a:br>
              <a:rPr lang="en-GB" sz="4799" u="sng"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Observations</a:t>
            </a:r>
            <a:br>
              <a:rPr lang="en-GB" sz="4799" dirty="0">
                <a:latin typeface="Calibri" panose="020F0502020204030204" pitchFamily="34" charset="0"/>
                <a:ea typeface="Calibri" panose="020F0502020204030204" pitchFamily="34" charset="0"/>
                <a:cs typeface="Times New Roman" panose="02020603050405020304" pitchFamily="18" charset="0"/>
              </a:rPr>
            </a:br>
            <a:r>
              <a:rPr lang="en-GB" sz="4799" dirty="0">
                <a:latin typeface="Calibri" panose="020F0502020204030204" pitchFamily="34" charset="0"/>
                <a:ea typeface="Calibri" panose="020F0502020204030204" pitchFamily="34" charset="0"/>
                <a:cs typeface="Times New Roman" panose="02020603050405020304" pitchFamily="18" charset="0"/>
              </a:rPr>
              <a:t>Recommendations</a:t>
            </a:r>
            <a:br>
              <a:rPr lang="en-GB" sz="4799" dirty="0">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Slide Number Placeholder 3">
            <a:extLst>
              <a:ext uri="{FF2B5EF4-FFF2-40B4-BE49-F238E27FC236}">
                <a16:creationId xmlns="" xmlns:a16="http://schemas.microsoft.com/office/drawing/2014/main" id="{BA52CD3E-576B-412C-9C7A-56DA17350F36}"/>
              </a:ext>
            </a:extLst>
          </p:cNvPr>
          <p:cNvSpPr>
            <a:spLocks noGrp="1"/>
          </p:cNvSpPr>
          <p:nvPr>
            <p:ph type="sldNum" sz="quarter" idx="12"/>
          </p:nvPr>
        </p:nvSpPr>
        <p:spPr/>
        <p:txBody>
          <a:bodyPr/>
          <a:lstStyle/>
          <a:p>
            <a:fld id="{20AF9D7A-5BEE-9245-944A-197F51D542D9}" type="slidenum">
              <a:rPr lang="en-US" smtClean="0">
                <a:solidFill>
                  <a:srgbClr val="FFFFFF"/>
                </a:solidFill>
              </a:rPr>
              <a:pPr/>
              <a:t>20</a:t>
            </a:fld>
            <a:endParaRPr lang="en-US">
              <a:solidFill>
                <a:srgbClr val="FFFFFF"/>
              </a:solidFill>
            </a:endParaRPr>
          </a:p>
        </p:txBody>
      </p:sp>
    </p:spTree>
    <p:extLst>
      <p:ext uri="{BB962C8B-B14F-4D97-AF65-F5344CB8AC3E}">
        <p14:creationId xmlns:p14="http://schemas.microsoft.com/office/powerpoint/2010/main" val="20736057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C4CF96-3F55-4B76-924E-AC77121F0794}"/>
              </a:ext>
            </a:extLst>
          </p:cNvPr>
          <p:cNvSpPr>
            <a:spLocks noGrp="1"/>
          </p:cNvSpPr>
          <p:nvPr>
            <p:ph type="title"/>
          </p:nvPr>
        </p:nvSpPr>
        <p:spPr/>
        <p:txBody>
          <a:bodyPr/>
          <a:lstStyle/>
          <a:p>
            <a:r>
              <a:rPr lang="en-US" dirty="0"/>
              <a:t>Observations – General </a:t>
            </a:r>
          </a:p>
        </p:txBody>
      </p:sp>
      <p:sp>
        <p:nvSpPr>
          <p:cNvPr id="3" name="Content Placeholder 2">
            <a:extLst>
              <a:ext uri="{FF2B5EF4-FFF2-40B4-BE49-F238E27FC236}">
                <a16:creationId xmlns="" xmlns:a16="http://schemas.microsoft.com/office/drawing/2014/main" id="{574C0CF3-5874-49E7-8720-1C8E4CF97652}"/>
              </a:ext>
            </a:extLst>
          </p:cNvPr>
          <p:cNvSpPr>
            <a:spLocks noGrp="1"/>
          </p:cNvSpPr>
          <p:nvPr>
            <p:ph idx="1"/>
          </p:nvPr>
        </p:nvSpPr>
        <p:spPr>
          <a:xfrm>
            <a:off x="838200" y="1462200"/>
            <a:ext cx="10515600" cy="4668085"/>
          </a:xfrm>
        </p:spPr>
        <p:txBody>
          <a:bodyPr>
            <a:normAutofit fontScale="55000" lnSpcReduction="20000"/>
          </a:bodyPr>
          <a:lstStyle/>
          <a:p>
            <a:pPr algn="just">
              <a:spcAft>
                <a:spcPts val="400"/>
              </a:spcAft>
            </a:pPr>
            <a:endParaRPr lang="en-GB" sz="2999"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400"/>
              </a:spcAft>
            </a:pPr>
            <a:r>
              <a:rPr lang="en-GB" sz="3749" dirty="0">
                <a:latin typeface="Calibri" panose="020F0502020204030204" pitchFamily="34" charset="0"/>
                <a:ea typeface="Calibri" panose="020F0502020204030204" pitchFamily="34" charset="0"/>
                <a:cs typeface="Times New Roman" panose="02020603050405020304" pitchFamily="18" charset="0"/>
              </a:rPr>
              <a:t>I had the pleasure of attending the Digital Impact Awards Africa (DIAA), organised by </a:t>
            </a:r>
            <a:r>
              <a:rPr lang="en-GB" sz="3749" dirty="0" err="1">
                <a:latin typeface="Calibri" panose="020F0502020204030204" pitchFamily="34" charset="0"/>
                <a:ea typeface="Calibri" panose="020F0502020204030204" pitchFamily="34" charset="0"/>
                <a:cs typeface="Times New Roman" panose="02020603050405020304" pitchFamily="18" charset="0"/>
              </a:rPr>
              <a:t>HiPiPo</a:t>
            </a:r>
            <a:r>
              <a:rPr lang="en-GB" sz="3749" dirty="0">
                <a:latin typeface="Calibri" panose="020F0502020204030204" pitchFamily="34" charset="0"/>
                <a:ea typeface="Calibri" panose="020F0502020204030204" pitchFamily="34" charset="0"/>
                <a:cs typeface="Times New Roman" panose="02020603050405020304" pitchFamily="18" charset="0"/>
              </a:rPr>
              <a:t> on 11 December 2020 under the theme Digital Inclusion and Financial Inclusion, Maximising the Digital Dividend. </a:t>
            </a:r>
          </a:p>
          <a:p>
            <a:pPr algn="just">
              <a:spcAft>
                <a:spcPts val="400"/>
              </a:spcAft>
            </a:pPr>
            <a:r>
              <a:rPr lang="en-GB" sz="3749" b="1" dirty="0">
                <a:latin typeface="Calibri" panose="020F0502020204030204" pitchFamily="34" charset="0"/>
                <a:ea typeface="Calibri" panose="020F0502020204030204" pitchFamily="34" charset="0"/>
                <a:cs typeface="Times New Roman" panose="02020603050405020304" pitchFamily="18" charset="0"/>
              </a:rPr>
              <a:t>I had been invited to give the keynote speech at the event titled: </a:t>
            </a:r>
            <a:r>
              <a:rPr lang="en-GB" sz="3749" b="1" i="1" dirty="0">
                <a:latin typeface="Calibri" panose="020F0502020204030204" pitchFamily="34" charset="0"/>
                <a:ea typeface="Calibri" panose="020F0502020204030204" pitchFamily="34" charset="0"/>
                <a:cs typeface="Times New Roman" panose="02020603050405020304" pitchFamily="18" charset="0"/>
              </a:rPr>
              <a:t>Africa to Achieve Full Financial Inclusion by Leveraging Technology</a:t>
            </a:r>
            <a:r>
              <a:rPr lang="en-GB" sz="3749" dirty="0">
                <a:latin typeface="Calibri" panose="020F0502020204030204" pitchFamily="34" charset="0"/>
                <a:ea typeface="Calibri" panose="020F0502020204030204" pitchFamily="34" charset="0"/>
                <a:cs typeface="Times New Roman" panose="02020603050405020304" pitchFamily="18" charset="0"/>
              </a:rPr>
              <a:t>. </a:t>
            </a:r>
            <a:endParaRPr lang="x-none" sz="3749"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400"/>
              </a:spcAft>
            </a:pPr>
            <a:r>
              <a:rPr lang="en-GB" sz="3749" dirty="0">
                <a:latin typeface="Calibri" panose="020F0502020204030204" pitchFamily="34" charset="0"/>
                <a:ea typeface="Calibri" panose="020F0502020204030204" pitchFamily="34" charset="0"/>
                <a:cs typeface="Times New Roman" panose="02020603050405020304" pitchFamily="18" charset="0"/>
              </a:rPr>
              <a:t>This was the seventh year that </a:t>
            </a:r>
            <a:r>
              <a:rPr lang="en-GB" sz="3749" dirty="0">
                <a:latin typeface="Calibri" panose="020F0502020204030204" pitchFamily="34" charset="0"/>
                <a:ea typeface="Calibri" panose="020F0502020204030204" pitchFamily="34" charset="0"/>
                <a:cs typeface="Times New Roman" panose="02020603050405020304" pitchFamily="18" charset="0"/>
              </a:rPr>
              <a:t>HiPipo </a:t>
            </a:r>
            <a:r>
              <a:rPr lang="en-GB" sz="3749" dirty="0">
                <a:latin typeface="Calibri" panose="020F0502020204030204" pitchFamily="34" charset="0"/>
                <a:ea typeface="Calibri" panose="020F0502020204030204" pitchFamily="34" charset="0"/>
                <a:cs typeface="Times New Roman" panose="02020603050405020304" pitchFamily="18" charset="0"/>
              </a:rPr>
              <a:t>had organised the DIAA, and from my perspective as a Ugandan, with a vested interest in trade and financial services, I have witnessed how these events by </a:t>
            </a:r>
            <a:r>
              <a:rPr lang="en-GB" sz="3749" dirty="0">
                <a:latin typeface="Calibri" panose="020F0502020204030204" pitchFamily="34" charset="0"/>
                <a:ea typeface="Calibri" panose="020F0502020204030204" pitchFamily="34" charset="0"/>
                <a:cs typeface="Times New Roman" panose="02020603050405020304" pitchFamily="18" charset="0"/>
              </a:rPr>
              <a:t>HiPipo </a:t>
            </a:r>
            <a:r>
              <a:rPr lang="en-GB" sz="3749" dirty="0">
                <a:latin typeface="Calibri" panose="020F0502020204030204" pitchFamily="34" charset="0"/>
                <a:ea typeface="Calibri" panose="020F0502020204030204" pitchFamily="34" charset="0"/>
                <a:cs typeface="Times New Roman" panose="02020603050405020304" pitchFamily="18" charset="0"/>
              </a:rPr>
              <a:t>have helped to bring the digital and financial inclusion discussions to the mainstream. </a:t>
            </a:r>
          </a:p>
          <a:p>
            <a:pPr algn="just">
              <a:spcAft>
                <a:spcPts val="400"/>
              </a:spcAft>
            </a:pPr>
            <a:r>
              <a:rPr lang="en-GB" sz="3749" dirty="0">
                <a:latin typeface="Calibri" panose="020F0502020204030204" pitchFamily="34" charset="0"/>
                <a:ea typeface="Calibri" panose="020F0502020204030204" pitchFamily="34" charset="0"/>
                <a:cs typeface="Times New Roman" panose="02020603050405020304" pitchFamily="18" charset="0"/>
              </a:rPr>
              <a:t>I have seen the Ugandan landscape and policy environment positively move, albeit at a slow pace, towards discussing issues related to inclusive digital technology, thanks to </a:t>
            </a:r>
            <a:r>
              <a:rPr lang="en-GB" sz="3749" dirty="0">
                <a:latin typeface="Calibri" panose="020F0502020204030204" pitchFamily="34" charset="0"/>
                <a:ea typeface="Calibri" panose="020F0502020204030204" pitchFamily="34" charset="0"/>
                <a:cs typeface="Times New Roman" panose="02020603050405020304" pitchFamily="18" charset="0"/>
              </a:rPr>
              <a:t>HiPipo. </a:t>
            </a:r>
            <a:endParaRPr lang="en-GB" sz="3749"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400"/>
              </a:spcAft>
            </a:pPr>
            <a:r>
              <a:rPr lang="en-GB" sz="3749" dirty="0">
                <a:latin typeface="Calibri" panose="020F0502020204030204" pitchFamily="34" charset="0"/>
                <a:ea typeface="Calibri" panose="020F0502020204030204" pitchFamily="34" charset="0"/>
                <a:cs typeface="Times New Roman" panose="02020603050405020304" pitchFamily="18" charset="0"/>
              </a:rPr>
              <a:t>I also greatly appreciate the partners of </a:t>
            </a:r>
            <a:r>
              <a:rPr lang="en-GB" sz="3749" dirty="0">
                <a:latin typeface="Calibri" panose="020F0502020204030204" pitchFamily="34" charset="0"/>
                <a:ea typeface="Calibri" panose="020F0502020204030204" pitchFamily="34" charset="0"/>
                <a:cs typeface="Times New Roman" panose="02020603050405020304" pitchFamily="18" charset="0"/>
              </a:rPr>
              <a:t>HiPipo </a:t>
            </a:r>
            <a:r>
              <a:rPr lang="en-GB" sz="3749" dirty="0">
                <a:latin typeface="Calibri" panose="020F0502020204030204" pitchFamily="34" charset="0"/>
                <a:ea typeface="Calibri" panose="020F0502020204030204" pitchFamily="34" charset="0"/>
                <a:cs typeface="Times New Roman" panose="02020603050405020304" pitchFamily="18" charset="0"/>
              </a:rPr>
              <a:t>including the Gates Foundation, Modus Box, Level One Project and the United Nations Capital Development Fund. </a:t>
            </a:r>
          </a:p>
          <a:p>
            <a:pPr algn="just">
              <a:spcAft>
                <a:spcPts val="400"/>
              </a:spcAft>
            </a:pPr>
            <a:r>
              <a:rPr lang="en-GB" sz="3749" dirty="0">
                <a:latin typeface="Calibri" panose="020F0502020204030204" pitchFamily="34" charset="0"/>
                <a:ea typeface="Calibri" panose="020F0502020204030204" pitchFamily="34" charset="0"/>
                <a:cs typeface="Times New Roman" panose="02020603050405020304" pitchFamily="18" charset="0"/>
              </a:rPr>
              <a:t>There were two panel sessions/discussions that stood out for me at the DIAA.</a:t>
            </a:r>
            <a:endParaRPr lang="x-none" sz="3749"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
        <p:nvSpPr>
          <p:cNvPr id="4" name="Slide Number Placeholder 3">
            <a:extLst>
              <a:ext uri="{FF2B5EF4-FFF2-40B4-BE49-F238E27FC236}">
                <a16:creationId xmlns="" xmlns:a16="http://schemas.microsoft.com/office/drawing/2014/main" id="{934E880A-7469-4E6E-BA8F-474B020D00BA}"/>
              </a:ext>
            </a:extLst>
          </p:cNvPr>
          <p:cNvSpPr>
            <a:spLocks noGrp="1"/>
          </p:cNvSpPr>
          <p:nvPr>
            <p:ph type="sldNum" sz="quarter" idx="12"/>
          </p:nvPr>
        </p:nvSpPr>
        <p:spPr/>
        <p:txBody>
          <a:bodyPr/>
          <a:lstStyle/>
          <a:p>
            <a:fld id="{20AF9D7A-5BEE-9245-944A-197F51D542D9}" type="slidenum">
              <a:rPr lang="en-US" smtClean="0"/>
              <a:pPr/>
              <a:t>21</a:t>
            </a:fld>
            <a:endParaRPr lang="en-US"/>
          </a:p>
        </p:txBody>
      </p:sp>
    </p:spTree>
    <p:extLst>
      <p:ext uri="{BB962C8B-B14F-4D97-AF65-F5344CB8AC3E}">
        <p14:creationId xmlns:p14="http://schemas.microsoft.com/office/powerpoint/2010/main" val="38927075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9B16CC-5248-4FDA-A188-B00100673B50}"/>
              </a:ext>
            </a:extLst>
          </p:cNvPr>
          <p:cNvSpPr>
            <a:spLocks noGrp="1"/>
          </p:cNvSpPr>
          <p:nvPr>
            <p:ph type="title"/>
          </p:nvPr>
        </p:nvSpPr>
        <p:spPr>
          <a:xfrm>
            <a:off x="831850" y="805493"/>
            <a:ext cx="10515600" cy="670270"/>
          </a:xfrm>
        </p:spPr>
        <p:txBody>
          <a:bodyPr>
            <a:normAutofit/>
          </a:bodyPr>
          <a:lstStyle/>
          <a:p>
            <a:r>
              <a:rPr lang="en-US" sz="2400" dirty="0"/>
              <a:t>Observation: </a:t>
            </a:r>
            <a:r>
              <a:rPr lang="en-GB" sz="2400" dirty="0">
                <a:latin typeface="Calibri" panose="020F0502020204030204" pitchFamily="34" charset="0"/>
                <a:ea typeface="Calibri" panose="020F0502020204030204" pitchFamily="34" charset="0"/>
                <a:cs typeface="Times New Roman" panose="02020603050405020304" pitchFamily="18" charset="0"/>
              </a:rPr>
              <a:t>Panel session of market women traders discussing e-commerce</a:t>
            </a:r>
            <a:endParaRPr lang="en-US" sz="2400" dirty="0"/>
          </a:p>
        </p:txBody>
      </p:sp>
      <p:sp>
        <p:nvSpPr>
          <p:cNvPr id="3" name="Text Placeholder 2">
            <a:extLst>
              <a:ext uri="{FF2B5EF4-FFF2-40B4-BE49-F238E27FC236}">
                <a16:creationId xmlns="" xmlns:a16="http://schemas.microsoft.com/office/drawing/2014/main" id="{EF7A3D63-F5DC-41D6-BE5E-2F21CF204765}"/>
              </a:ext>
            </a:extLst>
          </p:cNvPr>
          <p:cNvSpPr>
            <a:spLocks noGrp="1"/>
          </p:cNvSpPr>
          <p:nvPr>
            <p:ph type="body" idx="1"/>
          </p:nvPr>
        </p:nvSpPr>
        <p:spPr>
          <a:xfrm>
            <a:off x="831850" y="1714724"/>
            <a:ext cx="10762895" cy="4509067"/>
          </a:xfrm>
        </p:spPr>
        <p:txBody>
          <a:bodyPr>
            <a:normAutofit fontScale="85000" lnSpcReduction="20000"/>
          </a:bodyPr>
          <a:lstStyle/>
          <a:p>
            <a:pPr marL="228554" algn="just"/>
            <a:r>
              <a:rPr lang="en-GB"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This panel session made up of informal women market traders who are based in five busiest markets in Kampala. </a:t>
            </a:r>
          </a:p>
          <a:p>
            <a:pPr marL="228554" algn="just"/>
            <a:r>
              <a:rPr lang="en-GB"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The women indicated that the </a:t>
            </a:r>
            <a:r>
              <a:rPr lang="en-GB" u="sng"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corona pandemic had encouraged them to embrace e-commerce </a:t>
            </a:r>
            <a:r>
              <a:rPr lang="en-GB"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platforms because there were very few customers going to the markets. </a:t>
            </a:r>
          </a:p>
          <a:p>
            <a:pPr marL="228554" algn="just"/>
            <a:r>
              <a:rPr lang="en-GB"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However, to their dismay, after selling their foodstuff through the e-commerce platforms, </a:t>
            </a:r>
            <a:r>
              <a:rPr lang="en-GB" u="sng"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they had to wait two days or sometimes a week to receive payment. </a:t>
            </a:r>
          </a:p>
          <a:p>
            <a:pPr marL="228554" algn="just"/>
            <a:r>
              <a:rPr lang="en-GB" b="1"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In effect, these women, who are already cash strapped, were giving credit to the e-commerce platforms. As a result, these women decided to abandon the e-commerce platforms. This is unfortunate!</a:t>
            </a:r>
            <a:endParaRPr lang="x-none" b="1"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endParaRPr>
          </a:p>
          <a:p>
            <a:pPr marL="228554" algn="just">
              <a:spcAft>
                <a:spcPts val="400"/>
              </a:spcAft>
            </a:pPr>
            <a:r>
              <a:rPr lang="en-GB"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In addition to that the women indicated that the customers requested for items that they may not have, but to fulfil the customer order they would engage with other traders who may have those items. </a:t>
            </a:r>
          </a:p>
          <a:p>
            <a:pPr marL="228554" algn="just">
              <a:spcAft>
                <a:spcPts val="400"/>
              </a:spcAft>
            </a:pPr>
            <a:r>
              <a:rPr lang="en-GB"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rPr>
              <a:t>For example, a women trader normally specialises in one or two products, say tomatoes and onions, however the customer my order for tomatoes, onions, beef and celery. So, the woman who takes the order would engage with the beef seller and the celery seller and take the goods on credit from them. </a:t>
            </a:r>
            <a:endParaRPr lang="x-none" dirty="0">
              <a:solidFill>
                <a:schemeClr val="tx1">
                  <a:lumMod val="95000"/>
                  <a:lumOff val="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a:extLst>
              <a:ext uri="{FF2B5EF4-FFF2-40B4-BE49-F238E27FC236}">
                <a16:creationId xmlns="" xmlns:a16="http://schemas.microsoft.com/office/drawing/2014/main" id="{B6A305C3-77C6-4323-AE4F-4265D5951EAD}"/>
              </a:ext>
            </a:extLst>
          </p:cNvPr>
          <p:cNvSpPr>
            <a:spLocks noGrp="1"/>
          </p:cNvSpPr>
          <p:nvPr>
            <p:ph type="sldNum" sz="quarter" idx="12"/>
          </p:nvPr>
        </p:nvSpPr>
        <p:spPr/>
        <p:txBody>
          <a:bodyPr/>
          <a:lstStyle/>
          <a:p>
            <a:fld id="{20AF9D7A-5BEE-9245-944A-197F51D542D9}" type="slidenum">
              <a:rPr lang="en-US" smtClean="0"/>
              <a:pPr/>
              <a:t>22</a:t>
            </a:fld>
            <a:endParaRPr lang="en-US"/>
          </a:p>
        </p:txBody>
      </p:sp>
    </p:spTree>
    <p:extLst>
      <p:ext uri="{BB962C8B-B14F-4D97-AF65-F5344CB8AC3E}">
        <p14:creationId xmlns:p14="http://schemas.microsoft.com/office/powerpoint/2010/main" val="11101113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AA6A72-DDB1-4643-887D-F1DF202D2218}"/>
              </a:ext>
            </a:extLst>
          </p:cNvPr>
          <p:cNvSpPr>
            <a:spLocks noGrp="1"/>
          </p:cNvSpPr>
          <p:nvPr>
            <p:ph type="title"/>
          </p:nvPr>
        </p:nvSpPr>
        <p:spPr>
          <a:xfrm>
            <a:off x="838200" y="365524"/>
            <a:ext cx="10515600" cy="1089460"/>
          </a:xfrm>
        </p:spPr>
        <p:txBody>
          <a:bodyPr>
            <a:normAutofit/>
          </a:bodyPr>
          <a:lstStyle/>
          <a:p>
            <a:r>
              <a:rPr lang="en-GB" sz="2200" dirty="0">
                <a:latin typeface="Calibri" panose="020F0502020204030204" pitchFamily="34" charset="0"/>
                <a:ea typeface="Calibri" panose="020F0502020204030204" pitchFamily="34" charset="0"/>
                <a:cs typeface="Times New Roman" panose="02020603050405020304" pitchFamily="18" charset="0"/>
              </a:rPr>
              <a:t>Observation : Panel session of market women traders discussing e-commerce</a:t>
            </a:r>
            <a:endParaRPr lang="en-US" sz="2200" dirty="0"/>
          </a:p>
        </p:txBody>
      </p:sp>
      <p:sp>
        <p:nvSpPr>
          <p:cNvPr id="3" name="Content Placeholder 2">
            <a:extLst>
              <a:ext uri="{FF2B5EF4-FFF2-40B4-BE49-F238E27FC236}">
                <a16:creationId xmlns="" xmlns:a16="http://schemas.microsoft.com/office/drawing/2014/main" id="{785EF982-9D91-43CE-B42D-9820A14351AE}"/>
              </a:ext>
            </a:extLst>
          </p:cNvPr>
          <p:cNvSpPr>
            <a:spLocks noGrp="1"/>
          </p:cNvSpPr>
          <p:nvPr>
            <p:ph idx="1"/>
          </p:nvPr>
        </p:nvSpPr>
        <p:spPr>
          <a:xfrm>
            <a:off x="838200" y="1358304"/>
            <a:ext cx="10515600" cy="4792760"/>
          </a:xfrm>
        </p:spPr>
        <p:txBody>
          <a:bodyPr>
            <a:noAutofit/>
          </a:bodyPr>
          <a:lstStyle/>
          <a:p>
            <a:pPr algn="just"/>
            <a:r>
              <a:rPr lang="en-GB" sz="2200" u="sng" dirty="0">
                <a:latin typeface="Calibri" panose="020F0502020204030204" pitchFamily="34" charset="0"/>
                <a:ea typeface="Calibri" panose="020F0502020204030204" pitchFamily="34" charset="0"/>
                <a:cs typeface="Times New Roman" panose="02020603050405020304" pitchFamily="18" charset="0"/>
              </a:rPr>
              <a:t>As a result, when the women trader who took the customer order does not receive her payment on the same day (and waits for seven days) </a:t>
            </a:r>
            <a:r>
              <a:rPr lang="en-GB" sz="2200" dirty="0">
                <a:latin typeface="Calibri" panose="020F0502020204030204" pitchFamily="34" charset="0"/>
                <a:ea typeface="Calibri" panose="020F0502020204030204" pitchFamily="34" charset="0"/>
                <a:cs typeface="Times New Roman" panose="02020603050405020304" pitchFamily="18" charset="0"/>
              </a:rPr>
              <a:t>it means that she can not clear the credit she got from the other traders. </a:t>
            </a:r>
          </a:p>
          <a:p>
            <a:pPr algn="just"/>
            <a:r>
              <a:rPr lang="en-GB" sz="2200" b="1" dirty="0">
                <a:latin typeface="Calibri" panose="020F0502020204030204" pitchFamily="34" charset="0"/>
                <a:ea typeface="Calibri" panose="020F0502020204030204" pitchFamily="34" charset="0"/>
                <a:cs typeface="Times New Roman" panose="02020603050405020304" pitchFamily="18" charset="0"/>
              </a:rPr>
              <a:t>It also means that she can not use the profit from her sold goods to feed her children that day, nor can she sell any more goods to any customer that happens to physically come to her stall. </a:t>
            </a:r>
            <a:endParaRPr lang="x-none" sz="2200" b="1" dirty="0">
              <a:latin typeface="Calibri" panose="020F0502020204030204" pitchFamily="34" charset="0"/>
              <a:ea typeface="Calibri" panose="020F0502020204030204" pitchFamily="34" charset="0"/>
              <a:cs typeface="Times New Roman" panose="02020603050405020304" pitchFamily="18" charset="0"/>
            </a:endParaRPr>
          </a:p>
          <a:p>
            <a:pPr algn="just"/>
            <a:r>
              <a:rPr lang="en-GB" sz="2200" b="1" dirty="0">
                <a:latin typeface="Calibri" panose="020F0502020204030204" pitchFamily="34" charset="0"/>
                <a:ea typeface="Calibri" panose="020F0502020204030204" pitchFamily="34" charset="0"/>
                <a:cs typeface="Times New Roman" panose="02020603050405020304" pitchFamily="18" charset="0"/>
              </a:rPr>
              <a:t>The fact is that these market women traders often have average capital of barely UGX100,000 (USD30) and they use the profits made daily to buy necessities for their children including food, medicine, and schoolbooks. </a:t>
            </a:r>
            <a:endParaRPr lang="x-none" sz="2200" b="1" dirty="0">
              <a:latin typeface="Calibri" panose="020F0502020204030204" pitchFamily="34" charset="0"/>
              <a:ea typeface="Calibri" panose="020F0502020204030204" pitchFamily="34" charset="0"/>
              <a:cs typeface="Times New Roman" panose="02020603050405020304" pitchFamily="18" charset="0"/>
            </a:endParaRPr>
          </a:p>
          <a:p>
            <a:pPr algn="just">
              <a:spcAft>
                <a:spcPts val="400"/>
              </a:spcAft>
            </a:pPr>
            <a:r>
              <a:rPr lang="en-GB" sz="2200" u="sng" dirty="0">
                <a:latin typeface="Calibri" panose="020F0502020204030204" pitchFamily="34" charset="0"/>
                <a:ea typeface="Calibri" panose="020F0502020204030204" pitchFamily="34" charset="0"/>
                <a:cs typeface="Times New Roman" panose="02020603050405020304" pitchFamily="18" charset="0"/>
              </a:rPr>
              <a:t>Therefore, the more sales they make, through e-commerce platforms, the more profit they would make </a:t>
            </a:r>
            <a:r>
              <a:rPr lang="en-GB" sz="2200" i="1" u="sng" dirty="0">
                <a:latin typeface="Calibri" panose="020F0502020204030204" pitchFamily="34" charset="0"/>
                <a:ea typeface="Calibri" panose="020F0502020204030204" pitchFamily="34" charset="0"/>
                <a:cs typeface="Times New Roman" panose="02020603050405020304" pitchFamily="18" charset="0"/>
              </a:rPr>
              <a:t>(if they received the payments on the same day</a:t>
            </a:r>
            <a:r>
              <a:rPr lang="en-GB" sz="2200" u="sng" dirty="0">
                <a:latin typeface="Calibri" panose="020F0502020204030204" pitchFamily="34" charset="0"/>
                <a:ea typeface="Calibri" panose="020F0502020204030204" pitchFamily="34" charset="0"/>
                <a:cs typeface="Times New Roman" panose="02020603050405020304" pitchFamily="18" charset="0"/>
              </a:rPr>
              <a:t>), </a:t>
            </a:r>
            <a:r>
              <a:rPr lang="en-GB" sz="2200" dirty="0">
                <a:latin typeface="Calibri" panose="020F0502020204030204" pitchFamily="34" charset="0"/>
                <a:ea typeface="Calibri" panose="020F0502020204030204" pitchFamily="34" charset="0"/>
                <a:cs typeface="Times New Roman" panose="02020603050405020304" pitchFamily="18" charset="0"/>
              </a:rPr>
              <a:t>and therefore the more likely they would be able to contribute to the social and economic welfare of their children. </a:t>
            </a:r>
            <a:endParaRPr lang="x-none" sz="2200" dirty="0">
              <a:latin typeface="Calibri" panose="020F0502020204030204" pitchFamily="34" charset="0"/>
              <a:ea typeface="Calibri" panose="020F0502020204030204" pitchFamily="34" charset="0"/>
              <a:cs typeface="Times New Roman" panose="02020603050405020304" pitchFamily="18" charset="0"/>
            </a:endParaRPr>
          </a:p>
          <a:p>
            <a:endParaRPr lang="en-US" sz="2200" dirty="0"/>
          </a:p>
        </p:txBody>
      </p:sp>
      <p:sp>
        <p:nvSpPr>
          <p:cNvPr id="4" name="Slide Number Placeholder 3">
            <a:extLst>
              <a:ext uri="{FF2B5EF4-FFF2-40B4-BE49-F238E27FC236}">
                <a16:creationId xmlns="" xmlns:a16="http://schemas.microsoft.com/office/drawing/2014/main" id="{9B85FC88-8868-4D52-A6D8-CAB89F51BB75}"/>
              </a:ext>
            </a:extLst>
          </p:cNvPr>
          <p:cNvSpPr>
            <a:spLocks noGrp="1"/>
          </p:cNvSpPr>
          <p:nvPr>
            <p:ph type="sldNum" sz="quarter" idx="12"/>
          </p:nvPr>
        </p:nvSpPr>
        <p:spPr/>
        <p:txBody>
          <a:bodyPr/>
          <a:lstStyle/>
          <a:p>
            <a:fld id="{20AF9D7A-5BEE-9245-944A-197F51D542D9}" type="slidenum">
              <a:rPr lang="en-US" smtClean="0"/>
              <a:pPr/>
              <a:t>23</a:t>
            </a:fld>
            <a:endParaRPr lang="en-US"/>
          </a:p>
        </p:txBody>
      </p:sp>
    </p:spTree>
    <p:extLst>
      <p:ext uri="{BB962C8B-B14F-4D97-AF65-F5344CB8AC3E}">
        <p14:creationId xmlns:p14="http://schemas.microsoft.com/office/powerpoint/2010/main" val="24009882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AA6A72-DDB1-4643-887D-F1DF202D2218}"/>
              </a:ext>
            </a:extLst>
          </p:cNvPr>
          <p:cNvSpPr>
            <a:spLocks noGrp="1"/>
          </p:cNvSpPr>
          <p:nvPr>
            <p:ph type="title"/>
          </p:nvPr>
        </p:nvSpPr>
        <p:spPr>
          <a:xfrm>
            <a:off x="838200" y="365524"/>
            <a:ext cx="10515600" cy="1089460"/>
          </a:xfrm>
        </p:spPr>
        <p:txBody>
          <a:bodyPr>
            <a:normAutofit/>
          </a:bodyPr>
          <a:lstStyle/>
          <a:p>
            <a:r>
              <a:rPr lang="en-GB" sz="2200" dirty="0">
                <a:latin typeface="Calibri" panose="020F0502020204030204" pitchFamily="34" charset="0"/>
                <a:ea typeface="Calibri" panose="020F0502020204030204" pitchFamily="34" charset="0"/>
                <a:cs typeface="Times New Roman" panose="02020603050405020304" pitchFamily="18" charset="0"/>
              </a:rPr>
              <a:t>Observation : Panel session of market women traders discussing e-commerce</a:t>
            </a:r>
            <a:endParaRPr lang="en-US" sz="2200" dirty="0"/>
          </a:p>
        </p:txBody>
      </p:sp>
      <p:sp>
        <p:nvSpPr>
          <p:cNvPr id="3" name="Content Placeholder 2">
            <a:extLst>
              <a:ext uri="{FF2B5EF4-FFF2-40B4-BE49-F238E27FC236}">
                <a16:creationId xmlns="" xmlns:a16="http://schemas.microsoft.com/office/drawing/2014/main" id="{785EF982-9D91-43CE-B42D-9820A14351AE}"/>
              </a:ext>
            </a:extLst>
          </p:cNvPr>
          <p:cNvSpPr>
            <a:spLocks noGrp="1"/>
          </p:cNvSpPr>
          <p:nvPr>
            <p:ph idx="1"/>
          </p:nvPr>
        </p:nvSpPr>
        <p:spPr>
          <a:xfrm>
            <a:off x="838200" y="1226415"/>
            <a:ext cx="10515600" cy="4986986"/>
          </a:xfrm>
        </p:spPr>
        <p:txBody>
          <a:bodyPr>
            <a:noAutofit/>
          </a:bodyPr>
          <a:lstStyle/>
          <a:p>
            <a:pPr marL="171416" indent="-171416" algn="just">
              <a:buSzPts val="1000"/>
              <a:buFont typeface="Symbol" panose="05050102010706020507" pitchFamily="18" charset="2"/>
              <a:buChar char=""/>
              <a:tabLst>
                <a:tab pos="228554" algn="l"/>
              </a:tabLst>
            </a:pPr>
            <a:r>
              <a:rPr lang="en-GB" sz="1600" u="sng" dirty="0">
                <a:ea typeface="Calibri" panose="020F0502020204030204" pitchFamily="34" charset="0"/>
                <a:cs typeface="Times New Roman" panose="02020603050405020304" pitchFamily="18" charset="0"/>
              </a:rPr>
              <a:t>Market women represent an important but often ignored segment of society that is involved in informal trade</a:t>
            </a:r>
            <a:r>
              <a:rPr lang="en-GB" sz="1600" dirty="0">
                <a:ea typeface="Calibri" panose="020F0502020204030204" pitchFamily="34" charset="0"/>
                <a:cs typeface="Times New Roman" panose="02020603050405020304" pitchFamily="18" charset="0"/>
              </a:rPr>
              <a:t>. Informal trade is both domestic informal trade (within the country) and cross-border informal trade (with the neighbouring countries)</a:t>
            </a:r>
          </a:p>
          <a:p>
            <a:pPr marL="171416" indent="-171416" algn="just">
              <a:buSzPts val="1000"/>
              <a:buFont typeface="Symbol" panose="05050102010706020507" pitchFamily="18" charset="2"/>
              <a:buChar char=""/>
              <a:tabLst>
                <a:tab pos="228554" algn="l"/>
              </a:tabLst>
            </a:pPr>
            <a:r>
              <a:rPr lang="en-GB" sz="1600" b="1" dirty="0">
                <a:cs typeface="Times New Roman" panose="02020603050405020304" pitchFamily="18" charset="0"/>
              </a:rPr>
              <a:t>Take Uganda for example, in 2019 alone, Uganda’s informal cross border traders exported USD530million worth of goods to the Democratic Republic of Congo, to South Sudan and Kenya. </a:t>
            </a:r>
            <a:r>
              <a:rPr lang="en-GB" sz="1600" b="1" dirty="0" err="1">
                <a:cs typeface="Times New Roman" panose="02020603050405020304" pitchFamily="18" charset="0"/>
              </a:rPr>
              <a:t>Oover</a:t>
            </a:r>
            <a:r>
              <a:rPr lang="en-GB" sz="1600" b="1" dirty="0">
                <a:cs typeface="Times New Roman" panose="02020603050405020304" pitchFamily="18" charset="0"/>
              </a:rPr>
              <a:t> 70% of informal traders are women </a:t>
            </a:r>
          </a:p>
          <a:p>
            <a:pPr marL="171416" indent="-171416" algn="just">
              <a:buSzPts val="1000"/>
              <a:buFont typeface="Symbol" panose="05050102010706020507" pitchFamily="18" charset="2"/>
              <a:buChar char=""/>
              <a:tabLst>
                <a:tab pos="228554" algn="l"/>
              </a:tabLst>
            </a:pPr>
            <a:r>
              <a:rPr lang="en-GB" sz="1600" b="1" dirty="0">
                <a:cs typeface="Times New Roman" panose="02020603050405020304" pitchFamily="18" charset="0"/>
              </a:rPr>
              <a:t>Uganda’s domestic informal trade is estimated (very conservative) to be twice as high as the informal cross border trade, at USD1billion</a:t>
            </a:r>
            <a:r>
              <a:rPr lang="en-GB" sz="1600" dirty="0">
                <a:cs typeface="Times New Roman" panose="02020603050405020304" pitchFamily="18" charset="0"/>
              </a:rPr>
              <a:t>. </a:t>
            </a:r>
          </a:p>
          <a:p>
            <a:pPr marL="171416" indent="-171416" algn="just">
              <a:buSzPts val="1000"/>
              <a:buFont typeface="Symbol" panose="05050102010706020507" pitchFamily="18" charset="2"/>
              <a:buChar char=""/>
              <a:tabLst>
                <a:tab pos="228554" algn="l"/>
              </a:tabLst>
            </a:pPr>
            <a:r>
              <a:rPr lang="en-GB" sz="1600" b="1" dirty="0">
                <a:cs typeface="Times New Roman" panose="02020603050405020304" pitchFamily="18" charset="0"/>
              </a:rPr>
              <a:t>These trade figures could easily double if inclusive digital and financial solutions are developed and used by the informal domestic and cross border traders!</a:t>
            </a:r>
            <a:endParaRPr lang="x-none" sz="1600" b="1" dirty="0">
              <a:cs typeface="Times New Roman" panose="02020603050405020304" pitchFamily="18" charset="0"/>
            </a:endParaRPr>
          </a:p>
          <a:p>
            <a:pPr marL="171416" indent="-171416" algn="just">
              <a:buSzPts val="1000"/>
              <a:buFont typeface="Symbol" panose="05050102010706020507" pitchFamily="18" charset="2"/>
              <a:buChar char=""/>
              <a:tabLst>
                <a:tab pos="228554" algn="l"/>
              </a:tabLst>
            </a:pPr>
            <a:r>
              <a:rPr lang="en-GB" sz="1600" b="1" dirty="0">
                <a:cs typeface="Times New Roman" panose="02020603050405020304" pitchFamily="18" charset="0"/>
              </a:rPr>
              <a:t>It is a known fact, and several studies have shown that when a woman has a disposable income, she reinvests 60% back into the business and uses the 40% for her children’s food, healthcare, and education. This is what these informal traders are using the extra income on, the social welfare of the family! </a:t>
            </a:r>
          </a:p>
          <a:p>
            <a:pPr marL="171416" indent="-171416" algn="just">
              <a:buSzPts val="1000"/>
              <a:buFont typeface="Symbol" panose="05050102010706020507" pitchFamily="18" charset="2"/>
              <a:buChar char=""/>
              <a:tabLst>
                <a:tab pos="228554" algn="l"/>
              </a:tabLst>
            </a:pPr>
            <a:r>
              <a:rPr lang="en-GB" sz="1600" dirty="0">
                <a:cs typeface="Times New Roman" panose="02020603050405020304" pitchFamily="18" charset="0"/>
              </a:rPr>
              <a:t>This Ugandan example of the state of informal domestic and cross border trade can be replicated across the African continent, baring in mind that Uganda is a small country when compared to say Ethiopia, Nigeria, DRC. </a:t>
            </a:r>
          </a:p>
          <a:p>
            <a:pPr marL="171416" indent="-171416" algn="just">
              <a:buSzPts val="1000"/>
              <a:buFont typeface="Symbol" panose="05050102010706020507" pitchFamily="18" charset="2"/>
              <a:buChar char=""/>
              <a:tabLst>
                <a:tab pos="228554" algn="l"/>
              </a:tabLst>
            </a:pPr>
            <a:r>
              <a:rPr lang="en-GB" sz="1600" u="sng" dirty="0">
                <a:ea typeface="Times New Roman" panose="02020603050405020304" pitchFamily="18" charset="0"/>
                <a:cs typeface="Times New Roman" panose="02020603050405020304" pitchFamily="18" charset="0"/>
              </a:rPr>
              <a:t>With the commencement of the implementation of the African Continental Free Trade Area (</a:t>
            </a:r>
            <a:r>
              <a:rPr lang="en-GB" sz="1600" u="sng" dirty="0" err="1">
                <a:ea typeface="Times New Roman" panose="02020603050405020304" pitchFamily="18" charset="0"/>
                <a:cs typeface="Times New Roman" panose="02020603050405020304" pitchFamily="18" charset="0"/>
              </a:rPr>
              <a:t>AfCFTA</a:t>
            </a:r>
            <a:r>
              <a:rPr lang="en-GB" sz="1600" u="sng" dirty="0">
                <a:ea typeface="Times New Roman" panose="02020603050405020304" pitchFamily="18" charset="0"/>
                <a:cs typeface="Times New Roman" panose="02020603050405020304" pitchFamily="18" charset="0"/>
              </a:rPr>
              <a:t>) in January 2021, it is important that players in the digital and financial services space are aware and appreciate the need to facilitation informal trade given the positive impact that it has on social economic welfare of the continent. </a:t>
            </a:r>
            <a:endParaRPr lang="en-GB" sz="1600" u="sng" dirty="0">
              <a:ea typeface="Calibri" panose="020F0502020204030204" pitchFamily="34" charset="0"/>
              <a:cs typeface="Times New Roman" panose="02020603050405020304" pitchFamily="18" charset="0"/>
            </a:endParaRPr>
          </a:p>
          <a:p>
            <a:endParaRPr lang="en-US" sz="2200" dirty="0"/>
          </a:p>
        </p:txBody>
      </p:sp>
      <p:sp>
        <p:nvSpPr>
          <p:cNvPr id="4" name="Slide Number Placeholder 3">
            <a:extLst>
              <a:ext uri="{FF2B5EF4-FFF2-40B4-BE49-F238E27FC236}">
                <a16:creationId xmlns="" xmlns:a16="http://schemas.microsoft.com/office/drawing/2014/main" id="{9B85FC88-8868-4D52-A6D8-CAB89F51BB75}"/>
              </a:ext>
            </a:extLst>
          </p:cNvPr>
          <p:cNvSpPr>
            <a:spLocks noGrp="1"/>
          </p:cNvSpPr>
          <p:nvPr>
            <p:ph type="sldNum" sz="quarter" idx="12"/>
          </p:nvPr>
        </p:nvSpPr>
        <p:spPr/>
        <p:txBody>
          <a:bodyPr/>
          <a:lstStyle/>
          <a:p>
            <a:fld id="{20AF9D7A-5BEE-9245-944A-197F51D542D9}" type="slidenum">
              <a:rPr lang="en-US" smtClean="0"/>
              <a:pPr/>
              <a:t>24</a:t>
            </a:fld>
            <a:endParaRPr lang="en-US"/>
          </a:p>
        </p:txBody>
      </p:sp>
    </p:spTree>
    <p:extLst>
      <p:ext uri="{BB962C8B-B14F-4D97-AF65-F5344CB8AC3E}">
        <p14:creationId xmlns:p14="http://schemas.microsoft.com/office/powerpoint/2010/main" val="29439882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AA6A72-DDB1-4643-887D-F1DF202D2218}"/>
              </a:ext>
            </a:extLst>
          </p:cNvPr>
          <p:cNvSpPr>
            <a:spLocks noGrp="1"/>
          </p:cNvSpPr>
          <p:nvPr>
            <p:ph type="title"/>
          </p:nvPr>
        </p:nvSpPr>
        <p:spPr>
          <a:xfrm>
            <a:off x="838200" y="365524"/>
            <a:ext cx="10515600" cy="1089460"/>
          </a:xfrm>
        </p:spPr>
        <p:txBody>
          <a:bodyPr>
            <a:normAutofit/>
          </a:bodyPr>
          <a:lstStyle/>
          <a:p>
            <a:r>
              <a:rPr lang="en-GB" sz="2200" dirty="0">
                <a:latin typeface="Calibri" panose="020F0502020204030204" pitchFamily="34" charset="0"/>
                <a:ea typeface="Calibri" panose="020F0502020204030204" pitchFamily="34" charset="0"/>
                <a:cs typeface="Times New Roman" panose="02020603050405020304" pitchFamily="18" charset="0"/>
              </a:rPr>
              <a:t>Observation : Panel session discussing the National Payments Systems Act 2020 </a:t>
            </a:r>
            <a:endParaRPr lang="en-US" sz="2200" dirty="0"/>
          </a:p>
        </p:txBody>
      </p:sp>
      <p:sp>
        <p:nvSpPr>
          <p:cNvPr id="3" name="Content Placeholder 2">
            <a:extLst>
              <a:ext uri="{FF2B5EF4-FFF2-40B4-BE49-F238E27FC236}">
                <a16:creationId xmlns="" xmlns:a16="http://schemas.microsoft.com/office/drawing/2014/main" id="{785EF982-9D91-43CE-B42D-9820A14351AE}"/>
              </a:ext>
            </a:extLst>
          </p:cNvPr>
          <p:cNvSpPr>
            <a:spLocks noGrp="1"/>
          </p:cNvSpPr>
          <p:nvPr>
            <p:ph idx="1"/>
          </p:nvPr>
        </p:nvSpPr>
        <p:spPr>
          <a:xfrm>
            <a:off x="838200" y="1226415"/>
            <a:ext cx="10515600" cy="4986986"/>
          </a:xfrm>
        </p:spPr>
        <p:txBody>
          <a:bodyPr>
            <a:noAutofit/>
          </a:bodyPr>
          <a:lstStyle/>
          <a:p>
            <a:pPr algn="just"/>
            <a:r>
              <a:rPr lang="en-GB" sz="2200" dirty="0">
                <a:latin typeface="Calibri" panose="020F0502020204030204" pitchFamily="34" charset="0"/>
                <a:ea typeface="Calibri" panose="020F0502020204030204" pitchFamily="34" charset="0"/>
                <a:cs typeface="Times New Roman" panose="02020603050405020304" pitchFamily="18" charset="0"/>
              </a:rPr>
              <a:t>This panel session was made up of players from the fintech industry and policy makers. </a:t>
            </a:r>
          </a:p>
          <a:p>
            <a:pPr algn="just"/>
            <a:r>
              <a:rPr lang="en-GB" sz="2200" dirty="0">
                <a:latin typeface="Calibri" panose="020F0502020204030204" pitchFamily="34" charset="0"/>
                <a:ea typeface="Calibri" panose="020F0502020204030204" pitchFamily="34" charset="0"/>
                <a:cs typeface="Times New Roman" panose="02020603050405020304" pitchFamily="18" charset="0"/>
              </a:rPr>
              <a:t>On the main issue discussed was the fact that the National Payment System Act 2020 was going to curtail the development of the fintech industry in Uganda because it has very stringent minimum capital requirements. </a:t>
            </a:r>
          </a:p>
          <a:p>
            <a:pPr algn="just"/>
            <a:r>
              <a:rPr lang="en-GB" sz="2200" u="sng" dirty="0">
                <a:latin typeface="Calibri" panose="020F0502020204030204" pitchFamily="34" charset="0"/>
                <a:ea typeface="Calibri" panose="020F0502020204030204" pitchFamily="34" charset="0"/>
                <a:cs typeface="Times New Roman" panose="02020603050405020304" pitchFamily="18" charset="0"/>
              </a:rPr>
              <a:t>They argued that these capital requirements will limit the number new entrants in the industry and at the same time allow the existing large players to monopolise the fintech space. </a:t>
            </a:r>
            <a:r>
              <a:rPr lang="en-GB" sz="2200" dirty="0">
                <a:latin typeface="Calibri" panose="020F0502020204030204" pitchFamily="34" charset="0"/>
                <a:ea typeface="Calibri" panose="020F0502020204030204" pitchFamily="34" charset="0"/>
                <a:cs typeface="Times New Roman" panose="02020603050405020304" pitchFamily="18" charset="0"/>
              </a:rPr>
              <a:t>The players in the fintech space all complained about that fact that they were not fully consulted by the policy makers when the Act was being developed. </a:t>
            </a:r>
          </a:p>
          <a:p>
            <a:pPr algn="just"/>
            <a:r>
              <a:rPr lang="en-GB" sz="2200" b="1" dirty="0">
                <a:latin typeface="Calibri" panose="020F0502020204030204" pitchFamily="34" charset="0"/>
                <a:ea typeface="Calibri" panose="020F0502020204030204" pitchFamily="34" charset="0"/>
                <a:cs typeface="Times New Roman" panose="02020603050405020304" pitchFamily="18" charset="0"/>
              </a:rPr>
              <a:t>To put this into the context, from my perspective, this Act is going to rather curtail and constrain the number of players in the country’s fintech space. </a:t>
            </a:r>
          </a:p>
          <a:p>
            <a:pPr algn="just"/>
            <a:r>
              <a:rPr lang="en-GB" sz="2200" b="1" dirty="0">
                <a:latin typeface="Calibri" panose="020F0502020204030204" pitchFamily="34" charset="0"/>
                <a:ea typeface="Calibri" panose="020F0502020204030204" pitchFamily="34" charset="0"/>
                <a:cs typeface="Times New Roman" panose="02020603050405020304" pitchFamily="18" charset="0"/>
              </a:rPr>
              <a:t>Therefore, this space will be dominated by the large players, who because of the this almost monopolistic domination, will continue to provide services that are not inclusive to certain segments of the society such as the domestic and cross border informal traders, mostly women. </a:t>
            </a:r>
            <a:endParaRPr lang="en-GB" sz="2200" b="1" dirty="0">
              <a:latin typeface="Calibri" panose="020F0502020204030204" pitchFamily="34" charset="0"/>
              <a:cs typeface="Times New Roman" panose="02020603050405020304" pitchFamily="18" charset="0"/>
            </a:endParaRPr>
          </a:p>
          <a:p>
            <a:endParaRPr lang="en-US" sz="2200" dirty="0"/>
          </a:p>
        </p:txBody>
      </p:sp>
      <p:sp>
        <p:nvSpPr>
          <p:cNvPr id="4" name="Slide Number Placeholder 3">
            <a:extLst>
              <a:ext uri="{FF2B5EF4-FFF2-40B4-BE49-F238E27FC236}">
                <a16:creationId xmlns="" xmlns:a16="http://schemas.microsoft.com/office/drawing/2014/main" id="{9B85FC88-8868-4D52-A6D8-CAB89F51BB75}"/>
              </a:ext>
            </a:extLst>
          </p:cNvPr>
          <p:cNvSpPr>
            <a:spLocks noGrp="1"/>
          </p:cNvSpPr>
          <p:nvPr>
            <p:ph type="sldNum" sz="quarter" idx="12"/>
          </p:nvPr>
        </p:nvSpPr>
        <p:spPr/>
        <p:txBody>
          <a:bodyPr/>
          <a:lstStyle/>
          <a:p>
            <a:fld id="{20AF9D7A-5BEE-9245-944A-197F51D542D9}" type="slidenum">
              <a:rPr lang="en-US" smtClean="0"/>
              <a:pPr/>
              <a:t>25</a:t>
            </a:fld>
            <a:endParaRPr lang="en-US"/>
          </a:p>
        </p:txBody>
      </p:sp>
    </p:spTree>
    <p:extLst>
      <p:ext uri="{BB962C8B-B14F-4D97-AF65-F5344CB8AC3E}">
        <p14:creationId xmlns:p14="http://schemas.microsoft.com/office/powerpoint/2010/main" val="10986274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AA6A72-DDB1-4643-887D-F1DF202D2218}"/>
              </a:ext>
            </a:extLst>
          </p:cNvPr>
          <p:cNvSpPr>
            <a:spLocks noGrp="1"/>
          </p:cNvSpPr>
          <p:nvPr>
            <p:ph type="title"/>
          </p:nvPr>
        </p:nvSpPr>
        <p:spPr>
          <a:xfrm>
            <a:off x="838200" y="365524"/>
            <a:ext cx="10515600" cy="1089460"/>
          </a:xfrm>
        </p:spPr>
        <p:txBody>
          <a:bodyPr>
            <a:normAutofit/>
          </a:bodyPr>
          <a:lstStyle/>
          <a:p>
            <a:r>
              <a:rPr lang="en-GB" sz="2200" dirty="0">
                <a:latin typeface="Calibri" panose="020F0502020204030204" pitchFamily="34" charset="0"/>
                <a:ea typeface="Calibri" panose="020F0502020204030204" pitchFamily="34" charset="0"/>
                <a:cs typeface="Times New Roman" panose="02020603050405020304" pitchFamily="18" charset="0"/>
              </a:rPr>
              <a:t>Recommendations </a:t>
            </a:r>
            <a:endParaRPr lang="en-US" sz="2200" dirty="0"/>
          </a:p>
        </p:txBody>
      </p:sp>
      <p:sp>
        <p:nvSpPr>
          <p:cNvPr id="3" name="Content Placeholder 2">
            <a:extLst>
              <a:ext uri="{FF2B5EF4-FFF2-40B4-BE49-F238E27FC236}">
                <a16:creationId xmlns="" xmlns:a16="http://schemas.microsoft.com/office/drawing/2014/main" id="{785EF982-9D91-43CE-B42D-9820A14351AE}"/>
              </a:ext>
            </a:extLst>
          </p:cNvPr>
          <p:cNvSpPr>
            <a:spLocks noGrp="1"/>
          </p:cNvSpPr>
          <p:nvPr>
            <p:ph idx="1"/>
          </p:nvPr>
        </p:nvSpPr>
        <p:spPr>
          <a:xfrm>
            <a:off x="838200" y="1226415"/>
            <a:ext cx="10515600" cy="4986986"/>
          </a:xfrm>
        </p:spPr>
        <p:txBody>
          <a:bodyPr>
            <a:noAutofit/>
          </a:bodyPr>
          <a:lstStyle/>
          <a:p>
            <a:pPr indent="0" algn="just">
              <a:lnSpc>
                <a:spcPct val="107000"/>
              </a:lnSpc>
              <a:buNone/>
            </a:pPr>
            <a:r>
              <a:rPr lang="en-GB" sz="1800" b="1" u="sng" dirty="0">
                <a:latin typeface="Calibri" panose="020F0502020204030204" pitchFamily="34" charset="0"/>
                <a:ea typeface="Calibri" panose="020F0502020204030204" pitchFamily="34" charset="0"/>
                <a:cs typeface="Times New Roman" panose="02020603050405020304" pitchFamily="18" charset="0"/>
              </a:rPr>
              <a:t>Capacity building for market women traders: </a:t>
            </a:r>
            <a:r>
              <a:rPr lang="en-GB" sz="1800" dirty="0">
                <a:latin typeface="Calibri" panose="020F0502020204030204" pitchFamily="34" charset="0"/>
                <a:ea typeface="Calibri" panose="020F0502020204030204" pitchFamily="34" charset="0"/>
                <a:cs typeface="Times New Roman" panose="02020603050405020304" pitchFamily="18" charset="0"/>
              </a:rPr>
              <a:t>There is need to for capacity building for market women to give them the tools: (a) to be able to advocate for themselves and appropriately negotiate with e-commerce players to ensure same day same settle; and (b) engage with policy makers so that the policies developed are responsive to the needs of most vulnerable in the society, especially women. </a:t>
            </a:r>
            <a:endParaRPr lang="x-none" sz="1800" dirty="0">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07000"/>
              </a:lnSpc>
              <a:buNone/>
            </a:pPr>
            <a:endParaRPr lang="x-none" sz="1800" dirty="0">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07000"/>
              </a:lnSpc>
              <a:buNone/>
            </a:pPr>
            <a:r>
              <a:rPr lang="en-GB" sz="1800" b="1" u="sng" dirty="0">
                <a:latin typeface="Calibri" panose="020F0502020204030204" pitchFamily="34" charset="0"/>
                <a:ea typeface="Calibri" panose="020F0502020204030204" pitchFamily="34" charset="0"/>
                <a:cs typeface="Times New Roman" panose="02020603050405020304" pitchFamily="18" charset="0"/>
              </a:rPr>
              <a:t>Support Women in Fintech (</a:t>
            </a:r>
            <a:r>
              <a:rPr lang="en-GB" sz="1800" b="1" u="sng" dirty="0" err="1">
                <a:latin typeface="Calibri" panose="020F0502020204030204" pitchFamily="34" charset="0"/>
                <a:ea typeface="Calibri" panose="020F0502020204030204" pitchFamily="34" charset="0"/>
                <a:cs typeface="Times New Roman" panose="02020603050405020304" pitchFamily="18" charset="0"/>
              </a:rPr>
              <a:t>WiF</a:t>
            </a:r>
            <a:r>
              <a:rPr lang="en-GB" sz="1800" b="1" dirty="0">
                <a:latin typeface="Calibri" panose="020F0502020204030204" pitchFamily="34" charset="0"/>
                <a:ea typeface="Calibri" panose="020F0502020204030204" pitchFamily="34" charset="0"/>
                <a:cs typeface="Times New Roman" panose="02020603050405020304" pitchFamily="18" charset="0"/>
              </a:rPr>
              <a:t>): </a:t>
            </a:r>
            <a:r>
              <a:rPr lang="en-GB" sz="1800" dirty="0">
                <a:latin typeface="Calibri" panose="020F0502020204030204" pitchFamily="34" charset="0"/>
                <a:ea typeface="Calibri" panose="020F0502020204030204" pitchFamily="34" charset="0"/>
                <a:cs typeface="Times New Roman" panose="02020603050405020304" pitchFamily="18" charset="0"/>
              </a:rPr>
              <a:t>The </a:t>
            </a:r>
            <a:r>
              <a:rPr lang="en-GB" sz="1800" dirty="0" err="1">
                <a:latin typeface="Calibri" panose="020F0502020204030204" pitchFamily="34" charset="0"/>
                <a:ea typeface="Calibri" panose="020F0502020204030204" pitchFamily="34" charset="0"/>
                <a:cs typeface="Times New Roman" panose="02020603050405020304" pitchFamily="18" charset="0"/>
              </a:rPr>
              <a:t>WiF</a:t>
            </a:r>
            <a:r>
              <a:rPr lang="en-GB" sz="1800" dirty="0">
                <a:latin typeface="Calibri" panose="020F0502020204030204" pitchFamily="34" charset="0"/>
                <a:ea typeface="Calibri" panose="020F0502020204030204" pitchFamily="34" charset="0"/>
                <a:cs typeface="Times New Roman" panose="02020603050405020304" pitchFamily="18" charset="0"/>
              </a:rPr>
              <a:t> need to be supported with financing (seed capital) so that they can develop fintech solutions that are responsive to the needs of women, such as the market women traders. </a:t>
            </a:r>
            <a:r>
              <a:rPr lang="en-GB" sz="1800" b="1" dirty="0">
                <a:latin typeface="Calibri" panose="020F0502020204030204" pitchFamily="34" charset="0"/>
                <a:ea typeface="Calibri" panose="020F0502020204030204" pitchFamily="34" charset="0"/>
                <a:cs typeface="Times New Roman" panose="02020603050405020304" pitchFamily="18" charset="0"/>
              </a:rPr>
              <a:t>During the WIF Hackathon that was conducted, in September 2020 by </a:t>
            </a:r>
            <a:r>
              <a:rPr lang="en-GB" sz="1800" b="1" dirty="0" err="1">
                <a:latin typeface="Calibri" panose="020F0502020204030204" pitchFamily="34" charset="0"/>
                <a:ea typeface="Calibri" panose="020F0502020204030204" pitchFamily="34" charset="0"/>
                <a:cs typeface="Times New Roman" panose="02020603050405020304" pitchFamily="18" charset="0"/>
              </a:rPr>
              <a:t>HiPiPo</a:t>
            </a:r>
            <a:r>
              <a:rPr lang="en-GB" sz="1800" b="1" dirty="0">
                <a:latin typeface="Calibri" panose="020F0502020204030204" pitchFamily="34" charset="0"/>
                <a:ea typeface="Calibri" panose="020F0502020204030204" pitchFamily="34" charset="0"/>
                <a:cs typeface="Times New Roman" panose="02020603050405020304" pitchFamily="18" charset="0"/>
              </a:rPr>
              <a:t>, the top challenge sited by women developers was a lack of capital to get their solutions to the market. </a:t>
            </a:r>
          </a:p>
          <a:p>
            <a:pPr indent="0" algn="just">
              <a:lnSpc>
                <a:spcPct val="107000"/>
              </a:lnSpc>
              <a:buNone/>
            </a:pPr>
            <a:endParaRPr lang="x-none" sz="1800" dirty="0">
              <a:latin typeface="Calibri" panose="020F0502020204030204" pitchFamily="34" charset="0"/>
              <a:ea typeface="Calibri" panose="020F0502020204030204" pitchFamily="34" charset="0"/>
              <a:cs typeface="Times New Roman" panose="02020603050405020304" pitchFamily="18" charset="0"/>
            </a:endParaRPr>
          </a:p>
          <a:p>
            <a:pPr indent="0" algn="just">
              <a:lnSpc>
                <a:spcPct val="107000"/>
              </a:lnSpc>
              <a:buNone/>
            </a:pPr>
            <a:r>
              <a:rPr lang="en-GB" sz="1800" b="1" u="sng" dirty="0">
                <a:latin typeface="Calibri" panose="020F0502020204030204" pitchFamily="34" charset="0"/>
                <a:ea typeface="Calibri" panose="020F0502020204030204" pitchFamily="34" charset="0"/>
                <a:cs typeface="Times New Roman" panose="02020603050405020304" pitchFamily="18" charset="0"/>
              </a:rPr>
              <a:t>Facilitate policy discussions with all stakeholders: </a:t>
            </a:r>
            <a:r>
              <a:rPr lang="en-GB" sz="1800" dirty="0">
                <a:latin typeface="Calibri" panose="020F0502020204030204" pitchFamily="34" charset="0"/>
                <a:ea typeface="Calibri" panose="020F0502020204030204" pitchFamily="34" charset="0"/>
                <a:cs typeface="Times New Roman" panose="02020603050405020304" pitchFamily="18" charset="0"/>
              </a:rPr>
              <a:t>There is need for stakeholder engagements between policy makers, fintech solution providers and fintech beneficiaries (such as the market women traders) to ensure that the policies and regulations that are passed, such as the National Payments Systems Act 2020, simultaneously facilitate, rather than curtail the fintech industry and catalyse the social economic welfare of women traders. </a:t>
            </a:r>
            <a:endParaRPr lang="x-none" sz="1800" dirty="0">
              <a:latin typeface="Calibri" panose="020F0502020204030204" pitchFamily="34" charset="0"/>
              <a:ea typeface="Calibri" panose="020F0502020204030204" pitchFamily="34" charset="0"/>
              <a:cs typeface="Times New Roman" panose="02020603050405020304" pitchFamily="18" charset="0"/>
            </a:endParaRPr>
          </a:p>
          <a:p>
            <a:endParaRPr lang="en-US" sz="2200" dirty="0"/>
          </a:p>
        </p:txBody>
      </p:sp>
      <p:sp>
        <p:nvSpPr>
          <p:cNvPr id="4" name="Slide Number Placeholder 3">
            <a:extLst>
              <a:ext uri="{FF2B5EF4-FFF2-40B4-BE49-F238E27FC236}">
                <a16:creationId xmlns="" xmlns:a16="http://schemas.microsoft.com/office/drawing/2014/main" id="{9B85FC88-8868-4D52-A6D8-CAB89F51BB75}"/>
              </a:ext>
            </a:extLst>
          </p:cNvPr>
          <p:cNvSpPr>
            <a:spLocks noGrp="1"/>
          </p:cNvSpPr>
          <p:nvPr>
            <p:ph type="sldNum" sz="quarter" idx="12"/>
          </p:nvPr>
        </p:nvSpPr>
        <p:spPr/>
        <p:txBody>
          <a:bodyPr/>
          <a:lstStyle/>
          <a:p>
            <a:fld id="{20AF9D7A-5BEE-9245-944A-197F51D542D9}" type="slidenum">
              <a:rPr lang="en-US" smtClean="0"/>
              <a:pPr/>
              <a:t>26</a:t>
            </a:fld>
            <a:endParaRPr lang="en-US"/>
          </a:p>
        </p:txBody>
      </p:sp>
    </p:spTree>
    <p:extLst>
      <p:ext uri="{BB962C8B-B14F-4D97-AF65-F5344CB8AC3E}">
        <p14:creationId xmlns:p14="http://schemas.microsoft.com/office/powerpoint/2010/main" val="16072167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719595-AFD6-4C0C-AFA2-0783BC811810}"/>
              </a:ext>
            </a:extLst>
          </p:cNvPr>
          <p:cNvSpPr>
            <a:spLocks noGrp="1"/>
          </p:cNvSpPr>
          <p:nvPr>
            <p:ph type="title"/>
          </p:nvPr>
        </p:nvSpPr>
        <p:spPr/>
        <p:txBody>
          <a:bodyPr/>
          <a:lstStyle/>
          <a:p>
            <a:pPr algn="ctr"/>
            <a:r>
              <a:rPr lang="en-US" dirty="0">
                <a:solidFill>
                  <a:schemeClr val="tx1">
                    <a:lumMod val="95000"/>
                    <a:lumOff val="5000"/>
                  </a:schemeClr>
                </a:solidFill>
              </a:rPr>
              <a:t>Mwebale Nyo </a:t>
            </a:r>
            <a:r>
              <a:rPr lang="en-US" dirty="0">
                <a:solidFill>
                  <a:schemeClr val="tx1">
                    <a:lumMod val="95000"/>
                    <a:lumOff val="5000"/>
                  </a:schemeClr>
                </a:solidFill>
              </a:rPr>
              <a:t>Nyo</a:t>
            </a:r>
            <a:r>
              <a:rPr lang="en-US" dirty="0">
                <a:solidFill>
                  <a:schemeClr val="tx1">
                    <a:lumMod val="95000"/>
                    <a:lumOff val="5000"/>
                  </a:schemeClr>
                </a:solidFill>
              </a:rPr>
              <a:t>!</a:t>
            </a:r>
            <a:br>
              <a:rPr lang="en-US" dirty="0">
                <a:solidFill>
                  <a:schemeClr val="tx1">
                    <a:lumMod val="95000"/>
                    <a:lumOff val="5000"/>
                  </a:schemeClr>
                </a:solidFill>
              </a:rPr>
            </a:br>
            <a:r>
              <a:rPr lang="en-US" dirty="0">
                <a:solidFill>
                  <a:schemeClr val="tx1">
                    <a:lumMod val="95000"/>
                    <a:lumOff val="5000"/>
                  </a:schemeClr>
                </a:solidFill>
              </a:rPr>
              <a:t/>
            </a:r>
            <a:br>
              <a:rPr lang="en-US" dirty="0">
                <a:solidFill>
                  <a:schemeClr val="tx1">
                    <a:lumMod val="95000"/>
                    <a:lumOff val="5000"/>
                  </a:schemeClr>
                </a:solidFill>
              </a:rPr>
            </a:br>
            <a:r>
              <a:rPr lang="en-US" dirty="0">
                <a:solidFill>
                  <a:schemeClr val="tx1">
                    <a:lumMod val="95000"/>
                    <a:lumOff val="5000"/>
                  </a:schemeClr>
                </a:solidFill>
              </a:rPr>
              <a:t>Thank you so much!</a:t>
            </a:r>
          </a:p>
        </p:txBody>
      </p:sp>
      <p:sp>
        <p:nvSpPr>
          <p:cNvPr id="4" name="Slide Number Placeholder 3">
            <a:extLst>
              <a:ext uri="{FF2B5EF4-FFF2-40B4-BE49-F238E27FC236}">
                <a16:creationId xmlns="" xmlns:a16="http://schemas.microsoft.com/office/drawing/2014/main" id="{95E41085-1EEA-45AC-B7F2-067609105CDF}"/>
              </a:ext>
            </a:extLst>
          </p:cNvPr>
          <p:cNvSpPr>
            <a:spLocks noGrp="1"/>
          </p:cNvSpPr>
          <p:nvPr>
            <p:ph type="sldNum" sz="quarter" idx="12"/>
          </p:nvPr>
        </p:nvSpPr>
        <p:spPr/>
        <p:txBody>
          <a:bodyPr/>
          <a:lstStyle/>
          <a:p>
            <a:fld id="{20AF9D7A-5BEE-9245-944A-197F51D542D9}" type="slidenum">
              <a:rPr lang="en-US" smtClean="0"/>
              <a:pPr/>
              <a:t>27</a:t>
            </a:fld>
            <a:endParaRPr lang="en-US"/>
          </a:p>
        </p:txBody>
      </p:sp>
    </p:spTree>
    <p:extLst>
      <p:ext uri="{BB962C8B-B14F-4D97-AF65-F5344CB8AC3E}">
        <p14:creationId xmlns:p14="http://schemas.microsoft.com/office/powerpoint/2010/main" val="29416054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sp>
        <p:nvSpPr>
          <p:cNvPr id="2" name="Rectangle 1"/>
          <p:cNvSpPr/>
          <p:nvPr/>
        </p:nvSpPr>
        <p:spPr>
          <a:xfrm>
            <a:off x="0" y="1690"/>
            <a:ext cx="10837718" cy="855800"/>
          </a:xfrm>
          <a:prstGeom prst="rect">
            <a:avLst/>
          </a:prstGeom>
          <a:solidFill>
            <a:srgbClr val="09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smtClean="0">
                <a:solidFill>
                  <a:prstClr val="white"/>
                </a:solidFill>
                <a:latin typeface="Gill Sans"/>
                <a:ea typeface="Gill Sans" charset="0"/>
                <a:cs typeface="Gill Sans" charset="0"/>
              </a:rPr>
              <a:t>WHILE THE WORLD HAS BEEN DISTRACTED BY THE NOISE OF ALL THOSE RESISTANT TO CHANGE, CHANGE HAS BEEN HAPPENING ANYWAY….</a:t>
            </a:r>
            <a:endParaRPr lang="en-US" sz="2200" b="1" dirty="0">
              <a:solidFill>
                <a:prstClr val="white"/>
              </a:solidFill>
              <a:latin typeface="Gill Sans"/>
              <a:ea typeface="Gill Sans" charset="0"/>
              <a:cs typeface="Gill Sans" charset="0"/>
            </a:endParaRPr>
          </a:p>
        </p:txBody>
      </p:sp>
      <p:sp>
        <p:nvSpPr>
          <p:cNvPr id="34" name="TextBox 33"/>
          <p:cNvSpPr txBox="1"/>
          <p:nvPr/>
        </p:nvSpPr>
        <p:spPr>
          <a:xfrm>
            <a:off x="10469262" y="-1"/>
            <a:ext cx="1719388" cy="864565"/>
          </a:xfrm>
          <a:prstGeom prst="rect">
            <a:avLst/>
          </a:prstGeom>
          <a:solidFill>
            <a:srgbClr val="FFFFFF"/>
          </a:solidFill>
        </p:spPr>
        <p:txBody>
          <a:bodyPr wrap="square" rtlCol="0">
            <a:spAutoFit/>
          </a:bodyPr>
          <a:lstStyle/>
          <a:p>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0730" y="858692"/>
            <a:ext cx="2229058" cy="150461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4330" y="3820740"/>
            <a:ext cx="2109923" cy="142419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r="12887"/>
          <a:stretch/>
        </p:blipFill>
        <p:spPr>
          <a:xfrm>
            <a:off x="10104692" y="2186602"/>
            <a:ext cx="2083959" cy="161478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7338" y="5174903"/>
            <a:ext cx="2398616" cy="1619066"/>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r="5872"/>
          <a:stretch/>
        </p:blipFill>
        <p:spPr>
          <a:xfrm>
            <a:off x="10163768" y="856968"/>
            <a:ext cx="2024884" cy="1452067"/>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37699" y="854895"/>
            <a:ext cx="2249684" cy="1518536"/>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55315" y="2336046"/>
            <a:ext cx="2199457" cy="1484633"/>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78333" y="3783393"/>
            <a:ext cx="2164369" cy="1460949"/>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65977" y="5240634"/>
            <a:ext cx="2295995" cy="1549797"/>
          </a:xfrm>
          <a:prstGeom prst="rect">
            <a:avLst/>
          </a:prstGeom>
        </p:spPr>
      </p:pic>
      <p:pic>
        <p:nvPicPr>
          <p:cNvPr id="14" name="Picture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47515" y="5245991"/>
            <a:ext cx="2318462" cy="1564962"/>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73575" y="2344565"/>
            <a:ext cx="2208437" cy="1490695"/>
          </a:xfrm>
          <a:prstGeom prst="rect">
            <a:avLst/>
          </a:prstGeom>
        </p:spPr>
      </p:pic>
      <p:pic>
        <p:nvPicPr>
          <p:cNvPr id="16" name="Picture 15"/>
          <p:cNvPicPr>
            <a:picLocks noChangeAspect="1"/>
          </p:cNvPicPr>
          <p:nvPr/>
        </p:nvPicPr>
        <p:blipFill rotWithShape="1">
          <a:blip r:embed="rId13" cstate="print">
            <a:extLst>
              <a:ext uri="{28A0092B-C50C-407E-A947-70E740481C1C}">
                <a14:useLocalDpi xmlns:a14="http://schemas.microsoft.com/office/drawing/2010/main" val="0"/>
              </a:ext>
            </a:extLst>
          </a:blip>
          <a:srcRect r="9716"/>
          <a:stretch/>
        </p:blipFill>
        <p:spPr>
          <a:xfrm>
            <a:off x="10218327" y="3803139"/>
            <a:ext cx="1970323" cy="1473092"/>
          </a:xfrm>
          <a:prstGeom prst="rect">
            <a:avLst/>
          </a:prstGeom>
        </p:spPr>
      </p:pic>
      <p:pic>
        <p:nvPicPr>
          <p:cNvPr id="17" name="Picture 16"/>
          <p:cNvPicPr>
            <a:picLocks noChangeAspect="1"/>
          </p:cNvPicPr>
          <p:nvPr/>
        </p:nvPicPr>
        <p:blipFill rotWithShape="1">
          <a:blip r:embed="rId14" cstate="print">
            <a:extLst>
              <a:ext uri="{28A0092B-C50C-407E-A947-70E740481C1C}">
                <a14:useLocalDpi xmlns:a14="http://schemas.microsoft.com/office/drawing/2010/main" val="0"/>
              </a:ext>
            </a:extLst>
          </a:blip>
          <a:srcRect l="19249" r="4204"/>
          <a:stretch/>
        </p:blipFill>
        <p:spPr>
          <a:xfrm>
            <a:off x="10427904" y="5247709"/>
            <a:ext cx="1770796" cy="1561525"/>
          </a:xfrm>
          <a:prstGeom prst="rect">
            <a:avLst/>
          </a:prstGeom>
        </p:spPr>
      </p:pic>
      <p:pic>
        <p:nvPicPr>
          <p:cNvPr id="18" name="Picture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008314" y="3767843"/>
            <a:ext cx="2131959" cy="1439072"/>
          </a:xfrm>
          <a:prstGeom prst="rect">
            <a:avLst/>
          </a:prstGeom>
        </p:spPr>
      </p:pic>
      <p:pic>
        <p:nvPicPr>
          <p:cNvPr id="19" name="Picture 1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52847" y="2357485"/>
            <a:ext cx="2158195" cy="1456782"/>
          </a:xfrm>
          <a:prstGeom prst="rect">
            <a:avLst/>
          </a:prstGeom>
        </p:spPr>
      </p:pic>
      <p:pic>
        <p:nvPicPr>
          <p:cNvPr id="20" name="Picture 1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826722" y="3783939"/>
            <a:ext cx="2241164" cy="1512785"/>
          </a:xfrm>
          <a:prstGeom prst="rect">
            <a:avLst/>
          </a:prstGeom>
        </p:spPr>
      </p:pic>
      <p:pic>
        <p:nvPicPr>
          <p:cNvPr id="21" name="Picture 2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15819" y="5276231"/>
            <a:ext cx="2253776" cy="1521299"/>
          </a:xfrm>
          <a:prstGeom prst="rect">
            <a:avLst/>
          </a:prstGeom>
        </p:spPr>
      </p:pic>
      <p:pic>
        <p:nvPicPr>
          <p:cNvPr id="22" name="Picture 2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844723" y="2336292"/>
            <a:ext cx="2224872" cy="1501789"/>
          </a:xfrm>
          <a:prstGeom prst="rect">
            <a:avLst/>
          </a:prstGeom>
        </p:spPr>
      </p:pic>
      <p:pic>
        <p:nvPicPr>
          <p:cNvPr id="23" name="Picture 2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109788" y="849648"/>
            <a:ext cx="2242457" cy="1513658"/>
          </a:xfrm>
          <a:prstGeom prst="rect">
            <a:avLst/>
          </a:prstGeom>
        </p:spPr>
      </p:pic>
      <p:pic>
        <p:nvPicPr>
          <p:cNvPr id="24" name="Picture 23"/>
          <p:cNvPicPr>
            <a:picLocks noChangeAspect="1"/>
          </p:cNvPicPr>
          <p:nvPr/>
        </p:nvPicPr>
        <p:blipFill rotWithShape="1">
          <a:blip r:embed="rId21" cstate="print">
            <a:extLst>
              <a:ext uri="{28A0092B-C50C-407E-A947-70E740481C1C}">
                <a14:useLocalDpi xmlns:a14="http://schemas.microsoft.com/office/drawing/2010/main" val="0"/>
              </a:ext>
            </a:extLst>
          </a:blip>
          <a:srcRect l="15682"/>
          <a:stretch/>
        </p:blipFill>
        <p:spPr>
          <a:xfrm>
            <a:off x="0" y="858222"/>
            <a:ext cx="1881877" cy="1506520"/>
          </a:xfrm>
          <a:prstGeom prst="rect">
            <a:avLst/>
          </a:prstGeom>
        </p:spPr>
      </p:pic>
      <p:pic>
        <p:nvPicPr>
          <p:cNvPr id="27" name="Picture 26"/>
          <p:cNvPicPr>
            <a:picLocks noChangeAspect="1"/>
          </p:cNvPicPr>
          <p:nvPr/>
        </p:nvPicPr>
        <p:blipFill rotWithShape="1">
          <a:blip r:embed="rId22" cstate="print">
            <a:extLst>
              <a:ext uri="{28A0092B-C50C-407E-A947-70E740481C1C}">
                <a14:useLocalDpi xmlns:a14="http://schemas.microsoft.com/office/drawing/2010/main" val="0"/>
              </a:ext>
            </a:extLst>
          </a:blip>
          <a:srcRect l="12366"/>
          <a:stretch/>
        </p:blipFill>
        <p:spPr>
          <a:xfrm>
            <a:off x="-3" y="3839430"/>
            <a:ext cx="1916584" cy="1476251"/>
          </a:xfrm>
          <a:prstGeom prst="rect">
            <a:avLst/>
          </a:prstGeom>
        </p:spPr>
      </p:pic>
      <p:pic>
        <p:nvPicPr>
          <p:cNvPr id="28" name="Picture 27"/>
          <p:cNvPicPr>
            <a:picLocks noChangeAspect="1"/>
          </p:cNvPicPr>
          <p:nvPr/>
        </p:nvPicPr>
        <p:blipFill rotWithShape="1">
          <a:blip r:embed="rId23" cstate="print">
            <a:extLst>
              <a:ext uri="{28A0092B-C50C-407E-A947-70E740481C1C}">
                <a14:useLocalDpi xmlns:a14="http://schemas.microsoft.com/office/drawing/2010/main" val="0"/>
              </a:ext>
            </a:extLst>
          </a:blip>
          <a:srcRect l="15533"/>
          <a:stretch/>
        </p:blipFill>
        <p:spPr>
          <a:xfrm>
            <a:off x="0" y="2347689"/>
            <a:ext cx="1869809" cy="1494207"/>
          </a:xfrm>
          <a:prstGeom prst="rect">
            <a:avLst/>
          </a:prstGeom>
        </p:spPr>
      </p:pic>
      <p:pic>
        <p:nvPicPr>
          <p:cNvPr id="29" name="Picture 28"/>
          <p:cNvPicPr>
            <a:picLocks noChangeAspect="1"/>
          </p:cNvPicPr>
          <p:nvPr/>
        </p:nvPicPr>
        <p:blipFill rotWithShape="1">
          <a:blip r:embed="rId24" cstate="print">
            <a:extLst>
              <a:ext uri="{28A0092B-C50C-407E-A947-70E740481C1C}">
                <a14:useLocalDpi xmlns:a14="http://schemas.microsoft.com/office/drawing/2010/main" val="0"/>
              </a:ext>
            </a:extLst>
          </a:blip>
          <a:srcRect r="11230"/>
          <a:stretch/>
        </p:blipFill>
        <p:spPr>
          <a:xfrm>
            <a:off x="8587384" y="859585"/>
            <a:ext cx="1963398" cy="1492954"/>
          </a:xfrm>
          <a:prstGeom prst="rect">
            <a:avLst/>
          </a:prstGeom>
        </p:spPr>
      </p:pic>
      <p:pic>
        <p:nvPicPr>
          <p:cNvPr id="30" name="Picture 29"/>
          <p:cNvPicPr>
            <a:picLocks noChangeAspect="1"/>
          </p:cNvPicPr>
          <p:nvPr/>
        </p:nvPicPr>
        <p:blipFill rotWithShape="1">
          <a:blip r:embed="rId25" cstate="print">
            <a:extLst>
              <a:ext uri="{28A0092B-C50C-407E-A947-70E740481C1C}">
                <a14:useLocalDpi xmlns:a14="http://schemas.microsoft.com/office/drawing/2010/main" val="0"/>
              </a:ext>
            </a:extLst>
          </a:blip>
          <a:srcRect l="15606"/>
          <a:stretch/>
        </p:blipFill>
        <p:spPr>
          <a:xfrm>
            <a:off x="0" y="5312770"/>
            <a:ext cx="1847405" cy="1477600"/>
          </a:xfrm>
          <a:prstGeom prst="rect">
            <a:avLst/>
          </a:prstGeom>
        </p:spPr>
      </p:pic>
      <p:pic>
        <p:nvPicPr>
          <p:cNvPr id="32" name="Picture 2" descr="https://www.hipipo.com/wp-content/uploads/2018/10/HiPipo-Logo-New-e1540662017818-300x124.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646730" y="176303"/>
            <a:ext cx="1364451" cy="56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114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90909"/>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5786" r="28147" b="13485"/>
          <a:stretch/>
        </p:blipFill>
        <p:spPr>
          <a:xfrm>
            <a:off x="0" y="924789"/>
            <a:ext cx="5766955" cy="5933211"/>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6272" t="3813" r="21015" b="24221"/>
          <a:stretch/>
        </p:blipFill>
        <p:spPr>
          <a:xfrm>
            <a:off x="5766955" y="924790"/>
            <a:ext cx="6421583" cy="5933209"/>
          </a:xfrm>
          <a:prstGeom prst="rect">
            <a:avLst/>
          </a:prstGeom>
        </p:spPr>
      </p:pic>
      <p:sp>
        <p:nvSpPr>
          <p:cNvPr id="3" name="Rectangle 2"/>
          <p:cNvSpPr/>
          <p:nvPr/>
        </p:nvSpPr>
        <p:spPr>
          <a:xfrm>
            <a:off x="-687" y="164592"/>
            <a:ext cx="9678419" cy="584775"/>
          </a:xfrm>
          <a:prstGeom prst="rect">
            <a:avLst/>
          </a:prstGeom>
        </p:spPr>
        <p:txBody>
          <a:bodyPr wrap="none">
            <a:spAutoFit/>
          </a:bodyPr>
          <a:lstStyle/>
          <a:p>
            <a:r>
              <a:rPr lang="en-US" sz="3200" b="1" dirty="0" smtClean="0">
                <a:solidFill>
                  <a:srgbClr val="FFFFFF"/>
                </a:solidFill>
                <a:latin typeface="Gill Sans"/>
              </a:rPr>
              <a:t>EMPOWER WOMEN AND CHANGE THE WORLD.</a:t>
            </a:r>
            <a:endParaRPr lang="en-US" sz="3200" b="1" dirty="0">
              <a:solidFill>
                <a:srgbClr val="FFFFFF"/>
              </a:solidFill>
              <a:latin typeface="Gill Sans"/>
            </a:endParaRPr>
          </a:p>
        </p:txBody>
      </p:sp>
      <p:sp>
        <p:nvSpPr>
          <p:cNvPr id="5" name="Rectangle 4"/>
          <p:cNvSpPr/>
          <p:nvPr/>
        </p:nvSpPr>
        <p:spPr>
          <a:xfrm>
            <a:off x="8759280" y="6488668"/>
            <a:ext cx="3433376" cy="369332"/>
          </a:xfrm>
          <a:prstGeom prst="rect">
            <a:avLst/>
          </a:prstGeom>
          <a:solidFill>
            <a:srgbClr val="090909"/>
          </a:solidFill>
        </p:spPr>
        <p:txBody>
          <a:bodyPr wrap="none">
            <a:spAutoFit/>
          </a:bodyPr>
          <a:lstStyle/>
          <a:p>
            <a:r>
              <a:rPr lang="en-US" b="1" dirty="0">
                <a:solidFill>
                  <a:srgbClr val="FFFFFF"/>
                </a:solidFill>
                <a:latin typeface="Gill Sans"/>
              </a:rPr>
              <a:t>THE WOMEN ARE COMING</a:t>
            </a:r>
            <a:r>
              <a:rPr lang="en-US" b="1" dirty="0" smtClean="0">
                <a:solidFill>
                  <a:srgbClr val="FFFFFF"/>
                </a:solidFill>
                <a:latin typeface="Gill Sans"/>
              </a:rPr>
              <a:t>... </a:t>
            </a:r>
            <a:endParaRPr lang="en-US" b="1" dirty="0">
              <a:solidFill>
                <a:srgbClr val="FFFFFF"/>
              </a:solidFill>
              <a:latin typeface="Gill Sans"/>
            </a:endParaRPr>
          </a:p>
        </p:txBody>
      </p:sp>
    </p:spTree>
    <p:extLst>
      <p:ext uri="{BB962C8B-B14F-4D97-AF65-F5344CB8AC3E}">
        <p14:creationId xmlns:p14="http://schemas.microsoft.com/office/powerpoint/2010/main" val="16459380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C4CF96-3F55-4B76-924E-AC77121F0794}"/>
              </a:ext>
            </a:extLst>
          </p:cNvPr>
          <p:cNvSpPr>
            <a:spLocks noGrp="1"/>
          </p:cNvSpPr>
          <p:nvPr>
            <p:ph type="title"/>
          </p:nvPr>
        </p:nvSpPr>
        <p:spPr/>
        <p:txBody>
          <a:bodyPr/>
          <a:lstStyle/>
          <a:p>
            <a:r>
              <a:rPr lang="en-US" dirty="0"/>
              <a:t>HiPipo’s Community Activities</a:t>
            </a:r>
          </a:p>
        </p:txBody>
      </p:sp>
      <p:sp>
        <p:nvSpPr>
          <p:cNvPr id="3" name="Content Placeholder 2">
            <a:extLst>
              <a:ext uri="{FF2B5EF4-FFF2-40B4-BE49-F238E27FC236}">
                <a16:creationId xmlns:a16="http://schemas.microsoft.com/office/drawing/2014/main" xmlns="" id="{574C0CF3-5874-49E7-8720-1C8E4CF97652}"/>
              </a:ext>
            </a:extLst>
          </p:cNvPr>
          <p:cNvSpPr>
            <a:spLocks noGrp="1"/>
          </p:cNvSpPr>
          <p:nvPr>
            <p:ph idx="1"/>
          </p:nvPr>
        </p:nvSpPr>
        <p:spPr/>
        <p:txBody>
          <a:bodyPr>
            <a:normAutofit/>
          </a:bodyPr>
          <a:lstStyle/>
          <a:p>
            <a:pPr marL="342900" lvl="0" indent="-342900">
              <a:buFont typeface="+mj-lt"/>
              <a:buAutoNum type="arabicPeriod"/>
            </a:pPr>
            <a:r>
              <a:rPr lang="en-US" sz="2000" dirty="0">
                <a:latin typeface="Gill Sans"/>
              </a:rPr>
              <a:t>40 days 40 FinTechs </a:t>
            </a:r>
            <a:r>
              <a:rPr lang="en-US" sz="2000" dirty="0">
                <a:latin typeface="Gill Sans"/>
              </a:rPr>
              <a:t>Initiative #40Days40FinTechs #LevelOneProject</a:t>
            </a:r>
            <a:endParaRPr lang="en-US" sz="2000" b="1" dirty="0" smtClean="0">
              <a:latin typeface="Gill Sans"/>
            </a:endParaRPr>
          </a:p>
          <a:p>
            <a:pPr marL="342900" lvl="0" indent="-342900">
              <a:buFont typeface="+mj-lt"/>
              <a:buAutoNum type="arabicPeriod"/>
            </a:pPr>
            <a:r>
              <a:rPr lang="en-US" sz="2000" dirty="0" smtClean="0">
                <a:latin typeface="Gill Sans"/>
              </a:rPr>
              <a:t>FinTech </a:t>
            </a:r>
            <a:r>
              <a:rPr lang="en-US" sz="2000" dirty="0">
                <a:latin typeface="Gill Sans"/>
              </a:rPr>
              <a:t>Landscape Exhibition #LevelOneProject</a:t>
            </a:r>
            <a:endParaRPr lang="en-US" sz="2000" b="1" dirty="0" smtClean="0">
              <a:latin typeface="Gill Sans"/>
            </a:endParaRPr>
          </a:p>
          <a:p>
            <a:pPr marL="342900" indent="-342900">
              <a:buFont typeface="+mj-lt"/>
              <a:buAutoNum type="arabicPeriod"/>
            </a:pPr>
            <a:r>
              <a:rPr lang="en-US" sz="2000" dirty="0" smtClean="0">
                <a:latin typeface="Gill Sans"/>
              </a:rPr>
              <a:t>Women </a:t>
            </a:r>
            <a:r>
              <a:rPr lang="en-US" sz="2000" dirty="0">
                <a:latin typeface="Gill Sans"/>
              </a:rPr>
              <a:t>in FinTech Hackathon #</a:t>
            </a:r>
            <a:r>
              <a:rPr lang="en-US" sz="2000" dirty="0">
                <a:latin typeface="Gill Sans"/>
              </a:rPr>
              <a:t>WomenInFinTech #LevelOneProject</a:t>
            </a:r>
            <a:endParaRPr lang="en-US" sz="2000" dirty="0">
              <a:latin typeface="Gill Sans"/>
            </a:endParaRPr>
          </a:p>
          <a:p>
            <a:pPr marL="342900" indent="-342900">
              <a:buFont typeface="+mj-lt"/>
              <a:buAutoNum type="arabicPeriod"/>
            </a:pPr>
            <a:r>
              <a:rPr lang="en-US" sz="2000" dirty="0">
                <a:latin typeface="Gill Sans"/>
              </a:rPr>
              <a:t>Women in FinTech Summit #</a:t>
            </a:r>
            <a:r>
              <a:rPr lang="en-US" sz="2000" dirty="0" smtClean="0">
                <a:latin typeface="Gill Sans"/>
              </a:rPr>
              <a:t>WomenInFinTech #LevelOneProject</a:t>
            </a:r>
            <a:endParaRPr lang="en-US" sz="2000" dirty="0">
              <a:latin typeface="Gill Sans"/>
            </a:endParaRPr>
          </a:p>
          <a:p>
            <a:pPr marL="342900" lvl="0" indent="-342900">
              <a:buFont typeface="+mj-lt"/>
              <a:buAutoNum type="arabicPeriod"/>
            </a:pPr>
            <a:r>
              <a:rPr lang="en-US" sz="2000" dirty="0" smtClean="0">
                <a:latin typeface="Gill Sans"/>
              </a:rPr>
              <a:t>8</a:t>
            </a:r>
            <a:r>
              <a:rPr lang="en-US" sz="2000" baseline="30000" dirty="0" smtClean="0">
                <a:latin typeface="Gill Sans"/>
              </a:rPr>
              <a:t>th</a:t>
            </a:r>
            <a:r>
              <a:rPr lang="en-US" sz="2000" dirty="0" smtClean="0">
                <a:latin typeface="Gill Sans"/>
              </a:rPr>
              <a:t> Digital and Financial Inclusion Summit #</a:t>
            </a:r>
            <a:r>
              <a:rPr lang="en-US" sz="2000" dirty="0">
                <a:latin typeface="Gill Sans"/>
              </a:rPr>
              <a:t>IncludeEveryone #LevelOneProject</a:t>
            </a:r>
            <a:endParaRPr lang="en-US" sz="2000" dirty="0">
              <a:latin typeface="Gill Sans"/>
            </a:endParaRPr>
          </a:p>
          <a:p>
            <a:pPr marL="342900" lvl="0" indent="-342900">
              <a:buFont typeface="+mj-lt"/>
              <a:buAutoNum type="arabicPeriod"/>
            </a:pPr>
            <a:r>
              <a:rPr lang="en-US" sz="2000" dirty="0" smtClean="0">
                <a:latin typeface="Gill Sans"/>
              </a:rPr>
              <a:t>8</a:t>
            </a:r>
            <a:r>
              <a:rPr lang="en-US" sz="2000" baseline="30000" dirty="0" smtClean="0">
                <a:latin typeface="Gill Sans"/>
              </a:rPr>
              <a:t>th</a:t>
            </a:r>
            <a:r>
              <a:rPr lang="en-US" sz="2000" dirty="0" smtClean="0">
                <a:latin typeface="Gill Sans"/>
              </a:rPr>
              <a:t> </a:t>
            </a:r>
            <a:r>
              <a:rPr lang="en-US" sz="2000" dirty="0">
                <a:latin typeface="Gill Sans"/>
              </a:rPr>
              <a:t>Digital Impact Awards </a:t>
            </a:r>
            <a:r>
              <a:rPr lang="en-US" sz="2000" dirty="0">
                <a:latin typeface="Gill Sans"/>
              </a:rPr>
              <a:t>Africa #DIAA2021 #LevelOneProject</a:t>
            </a:r>
            <a:endParaRPr lang="en-US" sz="2000" dirty="0">
              <a:latin typeface="Gill Sans"/>
            </a:endParaRPr>
          </a:p>
        </p:txBody>
      </p:sp>
      <p:sp>
        <p:nvSpPr>
          <p:cNvPr id="4" name="Slide Number Placeholder 3">
            <a:extLst>
              <a:ext uri="{FF2B5EF4-FFF2-40B4-BE49-F238E27FC236}">
                <a16:creationId xmlns:a16="http://schemas.microsoft.com/office/drawing/2014/main" xmlns="" id="{934E880A-7469-4E6E-BA8F-474B020D00BA}"/>
              </a:ext>
            </a:extLst>
          </p:cNvPr>
          <p:cNvSpPr>
            <a:spLocks noGrp="1"/>
          </p:cNvSpPr>
          <p:nvPr>
            <p:ph type="sldNum" sz="quarter" idx="12"/>
          </p:nvPr>
        </p:nvSpPr>
        <p:spPr/>
        <p:txBody>
          <a:bodyPr/>
          <a:lstStyle/>
          <a:p>
            <a:fld id="{20AF9D7A-5BEE-9245-944A-197F51D542D9}" type="slidenum">
              <a:rPr lang="en-US" smtClean="0"/>
              <a:pPr/>
              <a:t>3</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7640" y="5489314"/>
            <a:ext cx="2933860" cy="1044836"/>
          </a:xfrm>
          <a:prstGeom prst="rect">
            <a:avLst/>
          </a:prstGeom>
        </p:spPr>
      </p:pic>
    </p:spTree>
    <p:extLst>
      <p:ext uri="{BB962C8B-B14F-4D97-AF65-F5344CB8AC3E}">
        <p14:creationId xmlns:p14="http://schemas.microsoft.com/office/powerpoint/2010/main" val="42464150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6907192" y="4906515"/>
            <a:ext cx="5284808" cy="1446550"/>
          </a:xfrm>
          <a:prstGeom prst="rect">
            <a:avLst/>
          </a:prstGeom>
          <a:solidFill>
            <a:srgbClr val="FFFFFF"/>
          </a:solidFill>
        </p:spPr>
        <p:txBody>
          <a:bodyPr wrap="square">
            <a:spAutoFit/>
          </a:bodyPr>
          <a:lstStyle/>
          <a:p>
            <a:r>
              <a:rPr lang="en-US" sz="2400" b="1" dirty="0" smtClean="0">
                <a:solidFill>
                  <a:srgbClr val="0070C0"/>
                </a:solidFill>
                <a:latin typeface="Gill Sans"/>
              </a:rPr>
              <a:t>TAKE </a:t>
            </a:r>
            <a:r>
              <a:rPr lang="en-US" sz="2400" b="1" dirty="0" smtClean="0">
                <a:solidFill>
                  <a:srgbClr val="0070C0"/>
                </a:solidFill>
                <a:latin typeface="Gill Sans"/>
              </a:rPr>
              <a:t>SOMETIME TO WATCH THE </a:t>
            </a:r>
            <a:endParaRPr lang="en-US" sz="2400" b="1" dirty="0" smtClean="0">
              <a:solidFill>
                <a:srgbClr val="0070C0"/>
              </a:solidFill>
              <a:latin typeface="Gill Sans"/>
            </a:endParaRPr>
          </a:p>
          <a:p>
            <a:r>
              <a:rPr lang="en-US" sz="2400" b="1" dirty="0" smtClean="0">
                <a:solidFill>
                  <a:srgbClr val="0070C0"/>
                </a:solidFill>
                <a:latin typeface="Gill Sans"/>
              </a:rPr>
              <a:t>INAUGURAL </a:t>
            </a:r>
            <a:r>
              <a:rPr lang="en-US" sz="2400" b="1" dirty="0" smtClean="0">
                <a:solidFill>
                  <a:srgbClr val="0070C0"/>
                </a:solidFill>
                <a:latin typeface="Gill Sans"/>
                <a:hlinkClick r:id="rId3"/>
              </a:rPr>
              <a:t>WOMEN IN FINTECH </a:t>
            </a:r>
            <a:endParaRPr lang="en-US" sz="2400" b="1" dirty="0" smtClean="0">
              <a:solidFill>
                <a:srgbClr val="0070C0"/>
              </a:solidFill>
              <a:latin typeface="Gill Sans"/>
              <a:hlinkClick r:id="rId3"/>
            </a:endParaRPr>
          </a:p>
          <a:p>
            <a:r>
              <a:rPr lang="en-US" sz="2400" b="1" dirty="0" smtClean="0">
                <a:solidFill>
                  <a:srgbClr val="0070C0"/>
                </a:solidFill>
                <a:latin typeface="Gill Sans"/>
                <a:hlinkClick r:id="rId3"/>
              </a:rPr>
              <a:t>DOCUMENTARY</a:t>
            </a:r>
            <a:endParaRPr lang="en-US" sz="2400" b="1" dirty="0" smtClean="0">
              <a:solidFill>
                <a:srgbClr val="0070C0"/>
              </a:solidFill>
              <a:latin typeface="Gill Sans"/>
            </a:endParaRPr>
          </a:p>
          <a:p>
            <a:r>
              <a:rPr lang="en-US" sz="1600" b="1" dirty="0">
                <a:solidFill>
                  <a:srgbClr val="0070C0"/>
                </a:solidFill>
                <a:latin typeface="Gill Sans"/>
                <a:hlinkClick r:id="rId3"/>
              </a:rPr>
              <a:t>https://www.youtube.com/watch?v=J1eNBqtn2Ms</a:t>
            </a:r>
            <a:endParaRPr lang="en-US" sz="1600" b="1" dirty="0">
              <a:solidFill>
                <a:srgbClr val="0070C0"/>
              </a:solidFill>
              <a:latin typeface="Gill Sans"/>
            </a:endParaRPr>
          </a:p>
        </p:txBody>
      </p:sp>
    </p:spTree>
    <p:extLst>
      <p:ext uri="{BB962C8B-B14F-4D97-AF65-F5344CB8AC3E}">
        <p14:creationId xmlns:p14="http://schemas.microsoft.com/office/powerpoint/2010/main" val="11064887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xmlns="" id="{86197D16-FE75-4A0E-A0C9-28C0F04A43D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557022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0">
            <a:extLst>
              <a:ext uri="{FF2B5EF4-FFF2-40B4-BE49-F238E27FC236}">
                <a16:creationId xmlns:a16="http://schemas.microsoft.com/office/drawing/2014/main" xmlns="" id="{FA8FCEC6-4B30-4FF2-8B32-504BEAEA3A16}"/>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2">
            <a:extLst>
              <a:ext uri="{28A0092B-C50C-407E-A947-70E740481C1C}">
                <a14:useLocalDpi xmlns:a14="http://schemas.microsoft.com/office/drawing/2010/main" val="0"/>
              </a:ext>
            </a:extLst>
          </a:blip>
          <a:srcRect t="45716" b="9820"/>
          <a:stretch>
            <a:fillRect/>
          </a:stretch>
        </p:blipFill>
        <p:spPr>
          <a:xfrm>
            <a:off x="0" y="3808676"/>
            <a:ext cx="12192000" cy="3049325"/>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3" name="Title 2">
            <a:extLst>
              <a:ext uri="{FF2B5EF4-FFF2-40B4-BE49-F238E27FC236}">
                <a16:creationId xmlns:a16="http://schemas.microsoft.com/office/drawing/2014/main" xmlns="" id="{996B260D-7174-40B1-AD08-F010F10E29E4}"/>
              </a:ext>
            </a:extLst>
          </p:cNvPr>
          <p:cNvSpPr>
            <a:spLocks noGrp="1"/>
          </p:cNvSpPr>
          <p:nvPr>
            <p:ph type="title"/>
          </p:nvPr>
        </p:nvSpPr>
        <p:spPr>
          <a:xfrm>
            <a:off x="804788" y="1087103"/>
            <a:ext cx="10021446" cy="2976344"/>
          </a:xfrm>
        </p:spPr>
        <p:txBody>
          <a:bodyPr vert="horz" lIns="91440" tIns="45720" rIns="91440" bIns="45720" rtlCol="0" anchor="ctr">
            <a:normAutofit/>
          </a:bodyPr>
          <a:lstStyle/>
          <a:p>
            <a:pPr algn="ctr"/>
            <a:r>
              <a:rPr lang="en-US" sz="4800" kern="1200" dirty="0">
                <a:solidFill>
                  <a:srgbClr val="FFFFFF"/>
                </a:solidFill>
                <a:latin typeface="Gill Sans"/>
              </a:rPr>
              <a:t>Thank You to our Sponsors</a:t>
            </a:r>
            <a:r>
              <a:rPr lang="en-US" sz="4800" dirty="0">
                <a:solidFill>
                  <a:srgbClr val="FFFFFF"/>
                </a:solidFill>
                <a:latin typeface="Gill Sans"/>
              </a:rPr>
              <a:t/>
            </a:r>
            <a:br>
              <a:rPr lang="en-US" sz="4800" dirty="0">
                <a:solidFill>
                  <a:srgbClr val="FFFFFF"/>
                </a:solidFill>
                <a:latin typeface="Gill Sans"/>
              </a:rPr>
            </a:br>
            <a:r>
              <a:rPr lang="en-US" sz="2000" dirty="0">
                <a:solidFill>
                  <a:srgbClr val="FFFFFF"/>
                </a:solidFill>
                <a:latin typeface="Gill Sans"/>
              </a:rPr>
              <a:t>The Bill &amp; Melinda Gates Foundation.</a:t>
            </a:r>
            <a:endParaRPr lang="en-US" sz="2000" kern="1200" dirty="0">
              <a:solidFill>
                <a:srgbClr val="FFFFFF"/>
              </a:solidFill>
              <a:latin typeface="Gill Sans"/>
            </a:endParaRPr>
          </a:p>
        </p:txBody>
      </p:sp>
      <p:sp>
        <p:nvSpPr>
          <p:cNvPr id="4" name="Text Placeholder 3">
            <a:extLst>
              <a:ext uri="{FF2B5EF4-FFF2-40B4-BE49-F238E27FC236}">
                <a16:creationId xmlns:a16="http://schemas.microsoft.com/office/drawing/2014/main" xmlns="" id="{499593B8-E8F9-40E2-B396-A019C42D9E05}"/>
              </a:ext>
            </a:extLst>
          </p:cNvPr>
          <p:cNvSpPr>
            <a:spLocks noGrp="1"/>
          </p:cNvSpPr>
          <p:nvPr>
            <p:ph type="body" idx="1"/>
          </p:nvPr>
        </p:nvSpPr>
        <p:spPr>
          <a:xfrm>
            <a:off x="1278921" y="5037667"/>
            <a:ext cx="9416898" cy="1303865"/>
          </a:xfrm>
        </p:spPr>
        <p:txBody>
          <a:bodyPr vert="horz" lIns="91440" tIns="45720" rIns="91440" bIns="45720" rtlCol="0" anchor="t">
            <a:noAutofit/>
          </a:bodyPr>
          <a:lstStyle/>
          <a:p>
            <a:pPr algn="ctr"/>
            <a:r>
              <a:rPr lang="en-US" sz="1400" b="1" dirty="0">
                <a:solidFill>
                  <a:schemeClr val="tx1"/>
                </a:solidFill>
                <a:latin typeface="Gill Sans"/>
              </a:rPr>
              <a:t>Contact US</a:t>
            </a:r>
          </a:p>
          <a:p>
            <a:pPr algn="ctr"/>
            <a:r>
              <a:rPr lang="en-US" sz="1400" dirty="0">
                <a:solidFill>
                  <a:schemeClr val="tx1"/>
                </a:solidFill>
                <a:latin typeface="Gill Sans"/>
              </a:rPr>
              <a:t>Innocent@HiPipo.com</a:t>
            </a:r>
          </a:p>
          <a:p>
            <a:pPr algn="ctr"/>
            <a:r>
              <a:rPr lang="en-US" sz="1400" dirty="0">
                <a:solidFill>
                  <a:schemeClr val="tx1"/>
                </a:solidFill>
                <a:latin typeface="Gill Sans"/>
              </a:rPr>
              <a:t>socialweb@HiPipo.com</a:t>
            </a:r>
          </a:p>
          <a:p>
            <a:pPr algn="ctr"/>
            <a:endParaRPr lang="en-US" sz="1400" dirty="0">
              <a:solidFill>
                <a:schemeClr val="tx1"/>
              </a:solidFill>
              <a:latin typeface="Gill Sans"/>
            </a:endParaRPr>
          </a:p>
        </p:txBody>
      </p:sp>
    </p:spTree>
    <p:extLst>
      <p:ext uri="{BB962C8B-B14F-4D97-AF65-F5344CB8AC3E}">
        <p14:creationId xmlns:p14="http://schemas.microsoft.com/office/powerpoint/2010/main" val="6790935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00A6FF"/>
                </a:solidFill>
                <a:latin typeface="Gill Sans"/>
              </a:rPr>
              <a:t>Thank you!</a:t>
            </a:r>
            <a:endParaRPr lang="en-US" b="1" dirty="0"/>
          </a:p>
        </p:txBody>
      </p:sp>
    </p:spTree>
    <p:extLst>
      <p:ext uri="{BB962C8B-B14F-4D97-AF65-F5344CB8AC3E}">
        <p14:creationId xmlns:p14="http://schemas.microsoft.com/office/powerpoint/2010/main" val="1417443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C4CF96-3F55-4B76-924E-AC77121F0794}"/>
              </a:ext>
            </a:extLst>
          </p:cNvPr>
          <p:cNvSpPr>
            <a:spLocks noGrp="1"/>
          </p:cNvSpPr>
          <p:nvPr>
            <p:ph type="title"/>
          </p:nvPr>
        </p:nvSpPr>
        <p:spPr/>
        <p:txBody>
          <a:bodyPr/>
          <a:lstStyle/>
          <a:p>
            <a:r>
              <a:rPr lang="en-US" dirty="0"/>
              <a:t>KEY HIGHLIGHTS</a:t>
            </a:r>
            <a:endParaRPr lang="en-US" dirty="0"/>
          </a:p>
        </p:txBody>
      </p:sp>
      <p:sp>
        <p:nvSpPr>
          <p:cNvPr id="3" name="Content Placeholder 2">
            <a:extLst>
              <a:ext uri="{FF2B5EF4-FFF2-40B4-BE49-F238E27FC236}">
                <a16:creationId xmlns:a16="http://schemas.microsoft.com/office/drawing/2014/main" xmlns="" id="{574C0CF3-5874-49E7-8720-1C8E4CF97652}"/>
              </a:ext>
            </a:extLst>
          </p:cNvPr>
          <p:cNvSpPr>
            <a:spLocks noGrp="1"/>
          </p:cNvSpPr>
          <p:nvPr>
            <p:ph idx="1"/>
          </p:nvPr>
        </p:nvSpPr>
        <p:spPr/>
        <p:txBody>
          <a:bodyPr>
            <a:normAutofit/>
          </a:bodyPr>
          <a:lstStyle/>
          <a:p>
            <a:pPr marL="457200" marR="0" indent="-457200">
              <a:lnSpc>
                <a:spcPct val="107000"/>
              </a:lnSpc>
              <a:spcBef>
                <a:spcPts val="0"/>
              </a:spcBef>
              <a:spcAft>
                <a:spcPts val="0"/>
              </a:spcAft>
              <a:buFont typeface="+mj-lt"/>
              <a:buAutoNum type="arabicPeriod"/>
            </a:pPr>
            <a:r>
              <a:rPr lang="en-US" sz="2000" dirty="0">
                <a:latin typeface="Gill Sans"/>
              </a:rPr>
              <a:t>Market women traders Panel discussion</a:t>
            </a:r>
            <a:r>
              <a:rPr lang="en-US" sz="2000" dirty="0" smtClean="0">
                <a:latin typeface="Gill Sans"/>
              </a:rPr>
              <a:t>, the first ever of its kind. 11</a:t>
            </a:r>
            <a:r>
              <a:rPr lang="en-US" sz="2000" baseline="30000" dirty="0" smtClean="0">
                <a:latin typeface="Gill Sans"/>
              </a:rPr>
              <a:t>th</a:t>
            </a:r>
            <a:r>
              <a:rPr lang="en-US" sz="2000" dirty="0" smtClean="0">
                <a:latin typeface="Gill Sans"/>
              </a:rPr>
              <a:t> Dec 2020. </a:t>
            </a:r>
            <a:endParaRPr lang="en-US" sz="2000" dirty="0">
              <a:latin typeface="Gill Sans"/>
            </a:endParaRPr>
          </a:p>
          <a:p>
            <a:pPr marL="457200" marR="0" indent="-457200">
              <a:lnSpc>
                <a:spcPct val="107000"/>
              </a:lnSpc>
              <a:spcBef>
                <a:spcPts val="0"/>
              </a:spcBef>
              <a:spcAft>
                <a:spcPts val="0"/>
              </a:spcAft>
              <a:buFont typeface="+mj-lt"/>
              <a:buAutoNum type="arabicPeriod"/>
            </a:pPr>
            <a:r>
              <a:rPr lang="en-US" sz="2000" dirty="0" smtClean="0">
                <a:latin typeface="Gill Sans"/>
              </a:rPr>
              <a:t>Discussion </a:t>
            </a:r>
            <a:r>
              <a:rPr lang="en-US" sz="2000" dirty="0">
                <a:latin typeface="Gill Sans"/>
              </a:rPr>
              <a:t>on the National Payments Systems Act 2020</a:t>
            </a:r>
          </a:p>
          <a:p>
            <a:pPr marL="457200" marR="0" indent="-457200">
              <a:lnSpc>
                <a:spcPct val="107000"/>
              </a:lnSpc>
              <a:spcBef>
                <a:spcPts val="0"/>
              </a:spcBef>
              <a:spcAft>
                <a:spcPts val="0"/>
              </a:spcAft>
              <a:buFont typeface="+mj-lt"/>
              <a:buAutoNum type="arabicPeriod"/>
            </a:pPr>
            <a:r>
              <a:rPr lang="en-US" sz="2000" dirty="0" smtClean="0">
                <a:latin typeface="Gill Sans"/>
              </a:rPr>
              <a:t>High </a:t>
            </a:r>
            <a:r>
              <a:rPr lang="en-US" sz="2000" dirty="0">
                <a:latin typeface="Gill Sans"/>
              </a:rPr>
              <a:t>wholesale costs of products </a:t>
            </a:r>
            <a:r>
              <a:rPr lang="en-US" sz="2000" dirty="0" smtClean="0">
                <a:latin typeface="Gill Sans"/>
              </a:rPr>
              <a:t>and this closes </a:t>
            </a:r>
            <a:r>
              <a:rPr lang="en-US" sz="2000" dirty="0">
                <a:latin typeface="Gill Sans"/>
              </a:rPr>
              <a:t>the rails to all players on an unequal </a:t>
            </a:r>
            <a:r>
              <a:rPr lang="en-US" sz="2000" dirty="0" smtClean="0">
                <a:latin typeface="Gill Sans"/>
              </a:rPr>
              <a:t>basis that limits </a:t>
            </a:r>
            <a:r>
              <a:rPr lang="en-US" sz="2000" dirty="0">
                <a:latin typeface="Gill Sans"/>
              </a:rPr>
              <a:t>innovation and adaption of new and emerging technologies.</a:t>
            </a:r>
          </a:p>
          <a:p>
            <a:pPr marL="457200" marR="0" indent="-457200">
              <a:lnSpc>
                <a:spcPct val="107000"/>
              </a:lnSpc>
              <a:spcBef>
                <a:spcPts val="0"/>
              </a:spcBef>
              <a:spcAft>
                <a:spcPts val="0"/>
              </a:spcAft>
              <a:buFont typeface="+mj-lt"/>
              <a:buAutoNum type="arabicPeriod"/>
            </a:pPr>
            <a:r>
              <a:rPr lang="en-US" sz="2000" dirty="0" smtClean="0">
                <a:latin typeface="Gill Sans"/>
              </a:rPr>
              <a:t>We observed the increasing </a:t>
            </a:r>
            <a:r>
              <a:rPr lang="en-US" sz="2000" dirty="0">
                <a:latin typeface="Gill Sans"/>
              </a:rPr>
              <a:t>need for single real-time payment solution, such as Mojaloop.</a:t>
            </a:r>
          </a:p>
          <a:p>
            <a:pPr marL="457200" marR="0" indent="-457200">
              <a:lnSpc>
                <a:spcPct val="107000"/>
              </a:lnSpc>
              <a:spcBef>
                <a:spcPts val="0"/>
              </a:spcBef>
              <a:spcAft>
                <a:spcPts val="0"/>
              </a:spcAft>
              <a:buFont typeface="+mj-lt"/>
              <a:buAutoNum type="arabicPeriod"/>
            </a:pPr>
            <a:r>
              <a:rPr lang="en-US" sz="2000" dirty="0" smtClean="0">
                <a:latin typeface="Gill Sans"/>
              </a:rPr>
              <a:t>Small </a:t>
            </a:r>
            <a:r>
              <a:rPr lang="en-US" sz="2000" dirty="0">
                <a:latin typeface="Gill Sans"/>
              </a:rPr>
              <a:t>business owners are hungry for a real-time payment solution as their lives and businesses depend on day to day income</a:t>
            </a:r>
            <a:r>
              <a:rPr lang="en-US" sz="2000" dirty="0" smtClean="0">
                <a:latin typeface="Gill Sans"/>
              </a:rPr>
              <a:t>.</a:t>
            </a:r>
            <a:endParaRPr lang="en-US" sz="2000" dirty="0">
              <a:latin typeface="Gill Sans"/>
            </a:endParaRPr>
          </a:p>
          <a:p>
            <a:pPr marL="457200" marR="0" indent="-457200">
              <a:lnSpc>
                <a:spcPct val="107000"/>
              </a:lnSpc>
              <a:spcBef>
                <a:spcPts val="0"/>
              </a:spcBef>
              <a:spcAft>
                <a:spcPts val="0"/>
              </a:spcAft>
              <a:buFont typeface="+mj-lt"/>
              <a:buAutoNum type="arabicPeriod"/>
            </a:pPr>
            <a:r>
              <a:rPr lang="en-US" sz="2000" dirty="0" smtClean="0">
                <a:latin typeface="Gill Sans"/>
              </a:rPr>
              <a:t>Various initiatives in the innovation and FinTech space </a:t>
            </a:r>
            <a:r>
              <a:rPr lang="en-US" sz="2000" dirty="0">
                <a:latin typeface="Gill Sans"/>
              </a:rPr>
              <a:t>are struggling to move to an active phase due to endless discussions about practices, regulations, and aggregation</a:t>
            </a:r>
            <a:r>
              <a:rPr lang="en-US" sz="2000" dirty="0" smtClean="0">
                <a:latin typeface="Gill Sans"/>
              </a:rPr>
              <a:t>.</a:t>
            </a:r>
            <a:endParaRPr lang="en-US" sz="2000" dirty="0">
              <a:latin typeface="Gill Sans"/>
            </a:endParaRPr>
          </a:p>
        </p:txBody>
      </p:sp>
      <p:sp>
        <p:nvSpPr>
          <p:cNvPr id="4" name="Slide Number Placeholder 3">
            <a:extLst>
              <a:ext uri="{FF2B5EF4-FFF2-40B4-BE49-F238E27FC236}">
                <a16:creationId xmlns:a16="http://schemas.microsoft.com/office/drawing/2014/main" xmlns="" id="{934E880A-7469-4E6E-BA8F-474B020D00BA}"/>
              </a:ext>
            </a:extLst>
          </p:cNvPr>
          <p:cNvSpPr>
            <a:spLocks noGrp="1"/>
          </p:cNvSpPr>
          <p:nvPr>
            <p:ph type="sldNum" sz="quarter" idx="12"/>
          </p:nvPr>
        </p:nvSpPr>
        <p:spPr/>
        <p:txBody>
          <a:bodyPr/>
          <a:lstStyle/>
          <a:p>
            <a:fld id="{20AF9D7A-5BEE-9245-944A-197F51D542D9}" type="slidenum">
              <a:rPr lang="en-US" smtClean="0"/>
              <a:pPr/>
              <a:t>4</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7640" y="5489314"/>
            <a:ext cx="2933860" cy="1044836"/>
          </a:xfrm>
          <a:prstGeom prst="rect">
            <a:avLst/>
          </a:prstGeom>
        </p:spPr>
      </p:pic>
    </p:spTree>
    <p:extLst>
      <p:ext uri="{BB962C8B-B14F-4D97-AF65-F5344CB8AC3E}">
        <p14:creationId xmlns:p14="http://schemas.microsoft.com/office/powerpoint/2010/main" val="37078689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C4CF96-3F55-4B76-924E-AC77121F0794}"/>
              </a:ext>
            </a:extLst>
          </p:cNvPr>
          <p:cNvSpPr>
            <a:spLocks noGrp="1"/>
          </p:cNvSpPr>
          <p:nvPr>
            <p:ph type="title"/>
          </p:nvPr>
        </p:nvSpPr>
        <p:spPr/>
        <p:txBody>
          <a:bodyPr>
            <a:normAutofit fontScale="90000"/>
          </a:bodyPr>
          <a:lstStyle/>
          <a:p>
            <a:r>
              <a:rPr lang="en-US" dirty="0"/>
              <a:t> </a:t>
            </a:r>
            <a:br>
              <a:rPr lang="en-US" dirty="0"/>
            </a:br>
            <a:r>
              <a:rPr lang="en-US" dirty="0"/>
              <a:t/>
            </a:r>
            <a:br>
              <a:rPr lang="en-US" dirty="0"/>
            </a:br>
            <a:r>
              <a:rPr lang="en-US" dirty="0" smtClean="0"/>
              <a:t>Elected </a:t>
            </a:r>
            <a:r>
              <a:rPr lang="en-US" dirty="0"/>
              <a:t>co-chair of the Community Council! </a:t>
            </a:r>
            <a:br>
              <a:rPr lang="en-US" dirty="0"/>
            </a:br>
            <a:r>
              <a:rPr lang="en-US" dirty="0"/>
              <a:t> </a:t>
            </a:r>
            <a:br>
              <a:rPr lang="en-US" dirty="0"/>
            </a:br>
            <a:endParaRPr lang="en-US" dirty="0"/>
          </a:p>
        </p:txBody>
      </p:sp>
      <p:sp>
        <p:nvSpPr>
          <p:cNvPr id="3" name="Content Placeholder 2">
            <a:extLst>
              <a:ext uri="{FF2B5EF4-FFF2-40B4-BE49-F238E27FC236}">
                <a16:creationId xmlns:a16="http://schemas.microsoft.com/office/drawing/2014/main" xmlns="" id="{574C0CF3-5874-49E7-8720-1C8E4CF97652}"/>
              </a:ext>
            </a:extLst>
          </p:cNvPr>
          <p:cNvSpPr>
            <a:spLocks noGrp="1"/>
          </p:cNvSpPr>
          <p:nvPr>
            <p:ph idx="1"/>
          </p:nvPr>
        </p:nvSpPr>
        <p:spPr/>
        <p:txBody>
          <a:bodyPr>
            <a:normAutofit/>
          </a:bodyPr>
          <a:lstStyle/>
          <a:p>
            <a:r>
              <a:rPr lang="en-US" sz="2000" dirty="0" smtClean="0"/>
              <a:t>I </a:t>
            </a:r>
            <a:r>
              <a:rPr lang="en-US" sz="2000" dirty="0"/>
              <a:t>am especially delighted to announce that I, Innocent Kawooya, </a:t>
            </a:r>
            <a:r>
              <a:rPr lang="en-US" sz="2000" dirty="0" smtClean="0"/>
              <a:t>was </a:t>
            </a:r>
            <a:r>
              <a:rPr lang="en-US" sz="2000" dirty="0" smtClean="0"/>
              <a:t>on </a:t>
            </a:r>
            <a:r>
              <a:rPr lang="pl-PL" sz="2000" b="1" dirty="0"/>
              <a:t>Dec 17, 2020,</a:t>
            </a:r>
            <a:r>
              <a:rPr lang="en-US" sz="2000" b="1" dirty="0" smtClean="0"/>
              <a:t> </a:t>
            </a:r>
            <a:r>
              <a:rPr lang="en-US" sz="2000" b="1" dirty="0"/>
              <a:t>voted as Co-Chair of the Mojaloop Community Council</a:t>
            </a:r>
            <a:r>
              <a:rPr lang="en-US" sz="2000" dirty="0" smtClean="0"/>
              <a:t>. This </a:t>
            </a:r>
            <a:r>
              <a:rPr lang="en-US" sz="2000" dirty="0"/>
              <a:t>comes quickly on the heels of my being voted onto the Council itself </a:t>
            </a:r>
            <a:r>
              <a:rPr lang="en-US" sz="2000" dirty="0" smtClean="0"/>
              <a:t>a few weeks before that date. The </a:t>
            </a:r>
            <a:r>
              <a:rPr lang="en-US" sz="2000" dirty="0"/>
              <a:t>members of the Council are all eminent in the field of financial inclusion and greatly knowledgeable about the direction the world should take as the goal for 100% achievement of the same is pursued</a:t>
            </a:r>
            <a:r>
              <a:rPr lang="en-US" sz="2000" dirty="0" smtClean="0"/>
              <a:t>. </a:t>
            </a:r>
          </a:p>
          <a:p>
            <a:r>
              <a:rPr lang="en-US" sz="2000" dirty="0" smtClean="0"/>
              <a:t>It </a:t>
            </a:r>
            <a:r>
              <a:rPr lang="en-US" sz="2000" dirty="0"/>
              <a:t>is a fantastic opportunity for me to learn and share and contribute amongst peers I greatly admire. It is also a validation of the tremendous work I and the HiPipo team continue to put in as we endeavour to create a fully digitised world where all citizens can access networks, financial and otherwise, to make their lives and those of their families and communities better</a:t>
            </a:r>
            <a:r>
              <a:rPr lang="en-US" sz="2000" dirty="0" smtClean="0"/>
              <a:t>. I </a:t>
            </a:r>
            <a:r>
              <a:rPr lang="en-US" sz="2000" dirty="0"/>
              <a:t>look forward to working on the Council in this esteemed, extra capacity, and promise to do so to the best of my ability. I thank you all for your continued support, &amp; God bless.</a:t>
            </a:r>
          </a:p>
        </p:txBody>
      </p:sp>
      <p:sp>
        <p:nvSpPr>
          <p:cNvPr id="4" name="Slide Number Placeholder 3">
            <a:extLst>
              <a:ext uri="{FF2B5EF4-FFF2-40B4-BE49-F238E27FC236}">
                <a16:creationId xmlns:a16="http://schemas.microsoft.com/office/drawing/2014/main" xmlns="" id="{934E880A-7469-4E6E-BA8F-474B020D00BA}"/>
              </a:ext>
            </a:extLst>
          </p:cNvPr>
          <p:cNvSpPr>
            <a:spLocks noGrp="1"/>
          </p:cNvSpPr>
          <p:nvPr>
            <p:ph type="sldNum" sz="quarter" idx="12"/>
          </p:nvPr>
        </p:nvSpPr>
        <p:spPr/>
        <p:txBody>
          <a:bodyPr/>
          <a:lstStyle/>
          <a:p>
            <a:fld id="{20AF9D7A-5BEE-9245-944A-197F51D542D9}" type="slidenum">
              <a:rPr lang="en-US" smtClean="0"/>
              <a:pPr/>
              <a:t>5</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7640" y="5489314"/>
            <a:ext cx="2933860" cy="1044836"/>
          </a:xfrm>
          <a:prstGeom prst="rect">
            <a:avLst/>
          </a:prstGeom>
        </p:spPr>
      </p:pic>
    </p:spTree>
    <p:extLst>
      <p:ext uri="{BB962C8B-B14F-4D97-AF65-F5344CB8AC3E}">
        <p14:creationId xmlns:p14="http://schemas.microsoft.com/office/powerpoint/2010/main" val="1101988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552384004"/>
              </p:ext>
            </p:extLst>
          </p:nvPr>
        </p:nvGraphicFramePr>
        <p:xfrm>
          <a:off x="1078030" y="914402"/>
          <a:ext cx="10048775" cy="4475747"/>
        </p:xfrm>
        <a:graphic>
          <a:graphicData uri="http://schemas.openxmlformats.org/drawingml/2006/table">
            <a:tbl>
              <a:tblPr firstRow="1" firstCol="1" bandRow="1">
                <a:tableStyleId>{5C22544A-7EE6-4342-B048-85BDC9FD1C3A}</a:tableStyleId>
              </a:tblPr>
              <a:tblGrid>
                <a:gridCol w="7055637">
                  <a:extLst>
                    <a:ext uri="{9D8B030D-6E8A-4147-A177-3AD203B41FA5}">
                      <a16:colId xmlns:a16="http://schemas.microsoft.com/office/drawing/2014/main" xmlns="" val="20000"/>
                    </a:ext>
                  </a:extLst>
                </a:gridCol>
                <a:gridCol w="2993138">
                  <a:extLst>
                    <a:ext uri="{9D8B030D-6E8A-4147-A177-3AD203B41FA5}">
                      <a16:colId xmlns:a16="http://schemas.microsoft.com/office/drawing/2014/main" xmlns="" val="20001"/>
                    </a:ext>
                  </a:extLst>
                </a:gridCol>
              </a:tblGrid>
              <a:tr h="439437">
                <a:tc>
                  <a:txBody>
                    <a:bodyPr/>
                    <a:lstStyle/>
                    <a:p>
                      <a:pPr marL="0" marR="0">
                        <a:lnSpc>
                          <a:spcPct val="107000"/>
                        </a:lnSpc>
                        <a:spcBef>
                          <a:spcPts val="0"/>
                        </a:spcBef>
                        <a:spcAft>
                          <a:spcPts val="0"/>
                        </a:spcAft>
                      </a:pPr>
                      <a:r>
                        <a:rPr lang="en-US" sz="1800" dirty="0">
                          <a:effectLst/>
                          <a:latin typeface="Gill Sans"/>
                        </a:rPr>
                        <a:t>FEEDBACK </a:t>
                      </a:r>
                      <a:endParaRPr lang="en-US" sz="1800" dirty="0">
                        <a:effectLst/>
                        <a:latin typeface="Gill Sans"/>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effectLst/>
                          <a:latin typeface="Gill Sans"/>
                        </a:rPr>
                        <a:t>PERCENTAGE</a:t>
                      </a:r>
                      <a:endParaRPr lang="en-US" sz="1800">
                        <a:effectLst/>
                        <a:latin typeface="Gill Sans"/>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439437">
                <a:tc>
                  <a:txBody>
                    <a:bodyPr/>
                    <a:lstStyle/>
                    <a:p>
                      <a:pPr marL="0" marR="0">
                        <a:lnSpc>
                          <a:spcPct val="107000"/>
                        </a:lnSpc>
                        <a:spcBef>
                          <a:spcPts val="0"/>
                        </a:spcBef>
                        <a:spcAft>
                          <a:spcPts val="0"/>
                        </a:spcAft>
                      </a:pPr>
                      <a:r>
                        <a:rPr lang="en-US" sz="1800" b="0" dirty="0">
                          <a:effectLst/>
                          <a:latin typeface="Gill Sans"/>
                        </a:rPr>
                        <a:t>Excited that we have an OSS to help on interoperability</a:t>
                      </a:r>
                      <a:endParaRPr lang="en-US" sz="1800" b="0" dirty="0">
                        <a:effectLst/>
                        <a:latin typeface="Gill Sans"/>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0">
                          <a:effectLst/>
                          <a:latin typeface="Gill Sans"/>
                        </a:rPr>
                        <a:t>19 (46.3%)</a:t>
                      </a:r>
                      <a:endParaRPr lang="en-US" sz="1800" b="0">
                        <a:effectLst/>
                        <a:latin typeface="Gill Sans"/>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899219">
                <a:tc>
                  <a:txBody>
                    <a:bodyPr/>
                    <a:lstStyle/>
                    <a:p>
                      <a:pPr marL="0" marR="0">
                        <a:lnSpc>
                          <a:spcPct val="107000"/>
                        </a:lnSpc>
                        <a:spcBef>
                          <a:spcPts val="0"/>
                        </a:spcBef>
                        <a:spcAft>
                          <a:spcPts val="0"/>
                        </a:spcAft>
                      </a:pPr>
                      <a:r>
                        <a:rPr lang="en-US" sz="1800" b="0" dirty="0">
                          <a:effectLst/>
                          <a:latin typeface="Gill Sans"/>
                        </a:rPr>
                        <a:t>Mojaloop will help us cut costs and develop interoperable payment solutions easily.</a:t>
                      </a:r>
                      <a:endParaRPr lang="en-US" sz="1800" b="0" dirty="0">
                        <a:effectLst/>
                        <a:latin typeface="Gill Sans"/>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0" dirty="0" smtClean="0">
                          <a:effectLst/>
                          <a:latin typeface="Gill Sans"/>
                        </a:rPr>
                        <a:t>21 (55.8</a:t>
                      </a:r>
                      <a:r>
                        <a:rPr lang="en-US" sz="1800" b="0" dirty="0">
                          <a:effectLst/>
                          <a:latin typeface="Gill Sans"/>
                        </a:rPr>
                        <a:t>%)</a:t>
                      </a:r>
                      <a:endParaRPr lang="en-US" sz="1800" b="0" dirty="0">
                        <a:effectLst/>
                        <a:latin typeface="Gill Sans"/>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1358998">
                <a:tc>
                  <a:txBody>
                    <a:bodyPr/>
                    <a:lstStyle/>
                    <a:p>
                      <a:pPr marL="0" marR="0">
                        <a:lnSpc>
                          <a:spcPct val="107000"/>
                        </a:lnSpc>
                        <a:spcBef>
                          <a:spcPts val="0"/>
                        </a:spcBef>
                        <a:spcAft>
                          <a:spcPts val="0"/>
                        </a:spcAft>
                      </a:pPr>
                      <a:r>
                        <a:rPr lang="en-US" sz="1800" b="0" dirty="0">
                          <a:effectLst/>
                          <a:latin typeface="Gill Sans"/>
                        </a:rPr>
                        <a:t>Very excited and thankful, Eager to learn more and see of how we can adapt and contribute, looking forward to learn more about the next steps.</a:t>
                      </a:r>
                      <a:endParaRPr lang="en-US" sz="1800" b="0" dirty="0">
                        <a:effectLst/>
                        <a:latin typeface="Gill Sans"/>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0" dirty="0">
                          <a:effectLst/>
                          <a:latin typeface="Gill Sans"/>
                        </a:rPr>
                        <a:t>31 (75.6%)</a:t>
                      </a:r>
                      <a:endParaRPr lang="en-US" sz="1800" b="0" dirty="0">
                        <a:effectLst/>
                        <a:latin typeface="Gill Sans"/>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899219">
                <a:tc>
                  <a:txBody>
                    <a:bodyPr/>
                    <a:lstStyle/>
                    <a:p>
                      <a:pPr marL="0" marR="0">
                        <a:lnSpc>
                          <a:spcPct val="107000"/>
                        </a:lnSpc>
                        <a:spcBef>
                          <a:spcPts val="0"/>
                        </a:spcBef>
                        <a:spcAft>
                          <a:spcPts val="0"/>
                        </a:spcAft>
                      </a:pPr>
                      <a:r>
                        <a:rPr lang="en-US" sz="1800" b="0" dirty="0">
                          <a:effectLst/>
                          <a:latin typeface="Gill Sans"/>
                        </a:rPr>
                        <a:t>We </a:t>
                      </a:r>
                      <a:r>
                        <a:rPr lang="en-US" sz="1800" b="0" dirty="0" smtClean="0">
                          <a:effectLst/>
                          <a:latin typeface="Gill Sans"/>
                        </a:rPr>
                        <a:t>have started implementing </a:t>
                      </a:r>
                      <a:r>
                        <a:rPr lang="en-US" sz="1800" b="0" dirty="0">
                          <a:effectLst/>
                          <a:latin typeface="Gill Sans"/>
                        </a:rPr>
                        <a:t>something </a:t>
                      </a:r>
                      <a:r>
                        <a:rPr lang="en-US" sz="1800" b="0" dirty="0" smtClean="0">
                          <a:effectLst/>
                          <a:latin typeface="Gill Sans"/>
                        </a:rPr>
                        <a:t>that can leverage Mojaloop</a:t>
                      </a:r>
                      <a:r>
                        <a:rPr lang="en-US" sz="1800" b="0" baseline="0" dirty="0" smtClean="0">
                          <a:effectLst/>
                          <a:latin typeface="Gill Sans"/>
                        </a:rPr>
                        <a:t> to better serve our target customers.</a:t>
                      </a:r>
                      <a:endParaRPr lang="en-US" sz="1800" b="0" dirty="0">
                        <a:effectLst/>
                        <a:latin typeface="Gill Sans"/>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0" dirty="0" smtClean="0">
                          <a:effectLst/>
                          <a:latin typeface="Gill Sans"/>
                        </a:rPr>
                        <a:t>37 (86.3%)</a:t>
                      </a:r>
                      <a:endParaRPr lang="en-US" sz="1800" b="0" dirty="0">
                        <a:effectLst/>
                        <a:latin typeface="Gill Sans"/>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439437">
                <a:tc>
                  <a:txBody>
                    <a:bodyPr/>
                    <a:lstStyle/>
                    <a:p>
                      <a:pPr marL="0" marR="0">
                        <a:lnSpc>
                          <a:spcPct val="107000"/>
                        </a:lnSpc>
                        <a:spcBef>
                          <a:spcPts val="0"/>
                        </a:spcBef>
                        <a:spcAft>
                          <a:spcPts val="0"/>
                        </a:spcAft>
                      </a:pPr>
                      <a:r>
                        <a:rPr lang="en-US" sz="1800" b="0" dirty="0">
                          <a:effectLst/>
                          <a:latin typeface="Gill Sans"/>
                        </a:rPr>
                        <a:t>Eager to contribute code and support community</a:t>
                      </a:r>
                      <a:endParaRPr lang="en-US" sz="1800" b="0" dirty="0">
                        <a:effectLst/>
                        <a:latin typeface="Gill Sans"/>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b="0" dirty="0">
                          <a:effectLst/>
                          <a:latin typeface="Gill Sans"/>
                        </a:rPr>
                        <a:t>11 (26.8)</a:t>
                      </a:r>
                      <a:endParaRPr lang="en-US" sz="1800" b="0" dirty="0">
                        <a:effectLst/>
                        <a:latin typeface="Gill Sans"/>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bl>
          </a:graphicData>
        </a:graphic>
      </p:graphicFrame>
      <p:sp>
        <p:nvSpPr>
          <p:cNvPr id="3" name="Rectangle 2"/>
          <p:cNvSpPr/>
          <p:nvPr/>
        </p:nvSpPr>
        <p:spPr>
          <a:xfrm>
            <a:off x="0" y="297984"/>
            <a:ext cx="12192000" cy="437236"/>
          </a:xfrm>
          <a:prstGeom prst="rect">
            <a:avLst/>
          </a:prstGeom>
          <a:solidFill>
            <a:srgbClr val="2C35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prstClr val="white"/>
                </a:solidFill>
                <a:latin typeface="Gill Sans"/>
                <a:ea typeface="Gill Sans" charset="0"/>
                <a:cs typeface="Gill Sans" charset="0"/>
              </a:rPr>
              <a:t>COMMUNITY THOUGHTS ABOUT MOJALOOP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7640" y="5489314"/>
            <a:ext cx="2933860" cy="1044836"/>
          </a:xfrm>
          <a:prstGeom prst="rect">
            <a:avLst/>
          </a:prstGeom>
        </p:spPr>
      </p:pic>
    </p:spTree>
    <p:extLst>
      <p:ext uri="{BB962C8B-B14F-4D97-AF65-F5344CB8AC3E}">
        <p14:creationId xmlns:p14="http://schemas.microsoft.com/office/powerpoint/2010/main" val="4208419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C4CF96-3F55-4B76-924E-AC77121F0794}"/>
              </a:ext>
            </a:extLst>
          </p:cNvPr>
          <p:cNvSpPr>
            <a:spLocks noGrp="1"/>
          </p:cNvSpPr>
          <p:nvPr>
            <p:ph type="title"/>
          </p:nvPr>
        </p:nvSpPr>
        <p:spPr/>
        <p:txBody>
          <a:bodyPr>
            <a:normAutofit/>
          </a:bodyPr>
          <a:lstStyle/>
          <a:p>
            <a:r>
              <a:rPr lang="en-US" dirty="0" smtClean="0"/>
              <a:t>How better can I, you and HiPipo support the Mojaloop community?</a:t>
            </a:r>
            <a:endParaRPr lang="en-US" dirty="0"/>
          </a:p>
        </p:txBody>
      </p:sp>
      <p:sp>
        <p:nvSpPr>
          <p:cNvPr id="3" name="Content Placeholder 2">
            <a:extLst>
              <a:ext uri="{FF2B5EF4-FFF2-40B4-BE49-F238E27FC236}">
                <a16:creationId xmlns:a16="http://schemas.microsoft.com/office/drawing/2014/main" xmlns="" id="{574C0CF3-5874-49E7-8720-1C8E4CF97652}"/>
              </a:ext>
            </a:extLst>
          </p:cNvPr>
          <p:cNvSpPr>
            <a:spLocks noGrp="1"/>
          </p:cNvSpPr>
          <p:nvPr>
            <p:ph idx="1"/>
          </p:nvPr>
        </p:nvSpPr>
        <p:spPr>
          <a:xfrm>
            <a:off x="838200" y="1622417"/>
            <a:ext cx="10515600" cy="4351338"/>
          </a:xfrm>
        </p:spPr>
        <p:txBody>
          <a:bodyPr>
            <a:normAutofit/>
          </a:bodyPr>
          <a:lstStyle/>
          <a:p>
            <a:pPr marL="0" marR="0" indent="0">
              <a:lnSpc>
                <a:spcPct val="107000"/>
              </a:lnSpc>
              <a:spcBef>
                <a:spcPts val="0"/>
              </a:spcBef>
              <a:spcAft>
                <a:spcPts val="0"/>
              </a:spcAft>
              <a:buNone/>
            </a:pPr>
            <a:r>
              <a:rPr lang="en-US" sz="2000" b="1" dirty="0" smtClean="0">
                <a:latin typeface="Gill Sans"/>
              </a:rPr>
              <a:t>WE NEED TO KEEP ADVOCATING </a:t>
            </a:r>
            <a:r>
              <a:rPr lang="en-US" sz="2000" b="1" dirty="0">
                <a:latin typeface="Gill Sans"/>
              </a:rPr>
              <a:t>FOR </a:t>
            </a:r>
            <a:r>
              <a:rPr lang="en-US" sz="2000" b="1" dirty="0" smtClean="0">
                <a:latin typeface="Gill Sans"/>
              </a:rPr>
              <a:t>ADOPTION;</a:t>
            </a:r>
            <a:endParaRPr lang="en-US" sz="2000" b="1" dirty="0">
              <a:latin typeface="Gill Sans"/>
            </a:endParaRPr>
          </a:p>
          <a:p>
            <a:pPr marL="342900" marR="0" indent="-342900">
              <a:lnSpc>
                <a:spcPct val="107000"/>
              </a:lnSpc>
              <a:spcBef>
                <a:spcPts val="0"/>
              </a:spcBef>
              <a:spcAft>
                <a:spcPts val="0"/>
              </a:spcAft>
              <a:buFont typeface="+mj-lt"/>
              <a:buAutoNum type="arabicPeriod"/>
            </a:pPr>
            <a:r>
              <a:rPr lang="en-US" sz="2000" dirty="0">
                <a:latin typeface="Gill Sans"/>
              </a:rPr>
              <a:t>FinTechs</a:t>
            </a:r>
          </a:p>
          <a:p>
            <a:pPr marL="342900" marR="0" indent="-342900">
              <a:lnSpc>
                <a:spcPct val="107000"/>
              </a:lnSpc>
              <a:spcBef>
                <a:spcPts val="0"/>
              </a:spcBef>
              <a:spcAft>
                <a:spcPts val="0"/>
              </a:spcAft>
              <a:buFont typeface="+mj-lt"/>
              <a:buAutoNum type="arabicPeriod"/>
            </a:pPr>
            <a:r>
              <a:rPr lang="en-US" sz="2000" dirty="0">
                <a:latin typeface="Gill Sans"/>
              </a:rPr>
              <a:t>DFSPs</a:t>
            </a:r>
          </a:p>
          <a:p>
            <a:pPr marL="342900" marR="0" indent="-342900">
              <a:lnSpc>
                <a:spcPct val="107000"/>
              </a:lnSpc>
              <a:spcBef>
                <a:spcPts val="0"/>
              </a:spcBef>
              <a:spcAft>
                <a:spcPts val="0"/>
              </a:spcAft>
              <a:buFont typeface="+mj-lt"/>
              <a:buAutoNum type="arabicPeriod"/>
            </a:pPr>
            <a:r>
              <a:rPr lang="en-US" sz="2000" dirty="0">
                <a:latin typeface="Gill Sans"/>
              </a:rPr>
              <a:t>Central Banks/Government Offices</a:t>
            </a:r>
          </a:p>
          <a:p>
            <a:pPr marL="342900" marR="0" indent="-342900">
              <a:lnSpc>
                <a:spcPct val="107000"/>
              </a:lnSpc>
              <a:spcBef>
                <a:spcPts val="0"/>
              </a:spcBef>
              <a:spcAft>
                <a:spcPts val="0"/>
              </a:spcAft>
              <a:buFont typeface="+mj-lt"/>
              <a:buAutoNum type="arabicPeriod"/>
            </a:pPr>
            <a:r>
              <a:rPr lang="en-US" sz="2000" dirty="0">
                <a:latin typeface="Gill Sans"/>
              </a:rPr>
              <a:t>Aggregators</a:t>
            </a:r>
          </a:p>
          <a:p>
            <a:pPr marL="342900" marR="0" indent="-342900">
              <a:lnSpc>
                <a:spcPct val="107000"/>
              </a:lnSpc>
              <a:spcBef>
                <a:spcPts val="0"/>
              </a:spcBef>
              <a:spcAft>
                <a:spcPts val="0"/>
              </a:spcAft>
              <a:buFont typeface="+mj-lt"/>
              <a:buAutoNum type="arabicPeriod"/>
            </a:pPr>
            <a:r>
              <a:rPr lang="en-US" sz="2000" dirty="0" smtClean="0">
                <a:latin typeface="Gill Sans"/>
              </a:rPr>
              <a:t>Systems </a:t>
            </a:r>
            <a:r>
              <a:rPr lang="en-US" sz="2000" dirty="0">
                <a:latin typeface="Gill Sans"/>
              </a:rPr>
              <a:t>integrators</a:t>
            </a:r>
          </a:p>
          <a:p>
            <a:pPr marL="0" marR="0" indent="0">
              <a:lnSpc>
                <a:spcPct val="107000"/>
              </a:lnSpc>
              <a:spcBef>
                <a:spcPts val="0"/>
              </a:spcBef>
              <a:spcAft>
                <a:spcPts val="0"/>
              </a:spcAft>
              <a:buNone/>
            </a:pPr>
            <a:endParaRPr lang="en-US" sz="2000" dirty="0" smtClean="0">
              <a:latin typeface="Gill Sans"/>
            </a:endParaRPr>
          </a:p>
          <a:p>
            <a:pPr marL="0" marR="0" indent="0">
              <a:lnSpc>
                <a:spcPct val="107000"/>
              </a:lnSpc>
              <a:spcBef>
                <a:spcPts val="0"/>
              </a:spcBef>
              <a:spcAft>
                <a:spcPts val="0"/>
              </a:spcAft>
              <a:buNone/>
            </a:pPr>
            <a:r>
              <a:rPr lang="en-US" sz="2000" b="1" dirty="0" smtClean="0">
                <a:latin typeface="Gill Sans"/>
              </a:rPr>
              <a:t>SUPPORT IN GROWTH OF THE MOJALOOP </a:t>
            </a:r>
            <a:r>
              <a:rPr lang="en-US" sz="2000" b="1" dirty="0">
                <a:latin typeface="Gill Sans"/>
              </a:rPr>
              <a:t>COMMUNITY</a:t>
            </a:r>
          </a:p>
          <a:p>
            <a:pPr marL="342900" marR="0" indent="-342900">
              <a:lnSpc>
                <a:spcPct val="107000"/>
              </a:lnSpc>
              <a:spcBef>
                <a:spcPts val="0"/>
              </a:spcBef>
              <a:spcAft>
                <a:spcPts val="0"/>
              </a:spcAft>
              <a:buFont typeface="+mj-lt"/>
              <a:buAutoNum type="arabicPeriod"/>
            </a:pPr>
            <a:r>
              <a:rPr lang="en-US" sz="2000" dirty="0" smtClean="0">
                <a:latin typeface="Gill Sans"/>
              </a:rPr>
              <a:t>Attracting more </a:t>
            </a:r>
            <a:r>
              <a:rPr lang="en-US" sz="2000" dirty="0">
                <a:latin typeface="Gill Sans"/>
              </a:rPr>
              <a:t>quality contributors/members</a:t>
            </a:r>
          </a:p>
          <a:p>
            <a:pPr marL="342900" marR="0" indent="-342900">
              <a:lnSpc>
                <a:spcPct val="107000"/>
              </a:lnSpc>
              <a:spcBef>
                <a:spcPts val="0"/>
              </a:spcBef>
              <a:spcAft>
                <a:spcPts val="0"/>
              </a:spcAft>
              <a:buFont typeface="+mj-lt"/>
              <a:buAutoNum type="arabicPeriod"/>
            </a:pPr>
            <a:r>
              <a:rPr lang="en-US" sz="2000" dirty="0" smtClean="0">
                <a:latin typeface="Gill Sans"/>
              </a:rPr>
              <a:t>Promote increased </a:t>
            </a:r>
            <a:r>
              <a:rPr lang="en-US" sz="2000" dirty="0">
                <a:latin typeface="Gill Sans"/>
              </a:rPr>
              <a:t>community participation </a:t>
            </a:r>
          </a:p>
          <a:p>
            <a:pPr marL="342900" marR="0" indent="-342900">
              <a:lnSpc>
                <a:spcPct val="107000"/>
              </a:lnSpc>
              <a:spcBef>
                <a:spcPts val="0"/>
              </a:spcBef>
              <a:spcAft>
                <a:spcPts val="0"/>
              </a:spcAft>
              <a:buFont typeface="+mj-lt"/>
              <a:buAutoNum type="arabicPeriod"/>
            </a:pPr>
            <a:r>
              <a:rPr lang="en-US" sz="2000" dirty="0" smtClean="0">
                <a:latin typeface="Gill Sans"/>
              </a:rPr>
              <a:t>Invite collaboration </a:t>
            </a:r>
            <a:r>
              <a:rPr lang="en-US" sz="2000" dirty="0">
                <a:latin typeface="Gill Sans"/>
              </a:rPr>
              <a:t>with inclusion-focused orgs </a:t>
            </a:r>
          </a:p>
          <a:p>
            <a:pPr marL="342900" marR="0" indent="-342900">
              <a:lnSpc>
                <a:spcPct val="107000"/>
              </a:lnSpc>
              <a:spcBef>
                <a:spcPts val="0"/>
              </a:spcBef>
              <a:spcAft>
                <a:spcPts val="0"/>
              </a:spcAft>
              <a:buFont typeface="+mj-lt"/>
              <a:buAutoNum type="arabicPeriod"/>
            </a:pPr>
            <a:endParaRPr lang="en-US" sz="2000" dirty="0">
              <a:latin typeface="Gill Sans"/>
            </a:endParaRPr>
          </a:p>
        </p:txBody>
      </p:sp>
      <p:sp>
        <p:nvSpPr>
          <p:cNvPr id="4" name="Slide Number Placeholder 3">
            <a:extLst>
              <a:ext uri="{FF2B5EF4-FFF2-40B4-BE49-F238E27FC236}">
                <a16:creationId xmlns:a16="http://schemas.microsoft.com/office/drawing/2014/main" xmlns="" id="{934E880A-7469-4E6E-BA8F-474B020D00BA}"/>
              </a:ext>
            </a:extLst>
          </p:cNvPr>
          <p:cNvSpPr>
            <a:spLocks noGrp="1"/>
          </p:cNvSpPr>
          <p:nvPr>
            <p:ph type="sldNum" sz="quarter" idx="12"/>
          </p:nvPr>
        </p:nvSpPr>
        <p:spPr/>
        <p:txBody>
          <a:bodyPr/>
          <a:lstStyle/>
          <a:p>
            <a:fld id="{20AF9D7A-5BEE-9245-944A-197F51D542D9}" type="slidenum">
              <a:rPr lang="en-US" smtClean="0"/>
              <a:pPr/>
              <a:t>7</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7640" y="5489314"/>
            <a:ext cx="2933860" cy="1044836"/>
          </a:xfrm>
          <a:prstGeom prst="rect">
            <a:avLst/>
          </a:prstGeom>
        </p:spPr>
      </p:pic>
    </p:spTree>
    <p:extLst>
      <p:ext uri="{BB962C8B-B14F-4D97-AF65-F5344CB8AC3E}">
        <p14:creationId xmlns:p14="http://schemas.microsoft.com/office/powerpoint/2010/main" val="2646361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0">
            <a:extLst>
              <a:ext uri="{FF2B5EF4-FFF2-40B4-BE49-F238E27FC236}">
                <a16:creationId xmlns:a16="http://schemas.microsoft.com/office/drawing/2014/main" xmlns="" id="{A9F529C3-C941-49FD-8C67-82F134F64BD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Rectangle 12">
            <a:extLst>
              <a:ext uri="{FF2B5EF4-FFF2-40B4-BE49-F238E27FC236}">
                <a16:creationId xmlns:a16="http://schemas.microsoft.com/office/drawing/2014/main" xmlns="" id="{20586029-32A0-47E5-9AEC-AE3ABA6B94D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15" name="Straight Connector 14">
            <a:extLst>
              <a:ext uri="{FF2B5EF4-FFF2-40B4-BE49-F238E27FC236}">
                <a16:creationId xmlns:a16="http://schemas.microsoft.com/office/drawing/2014/main" xmlns="" id="{8C730EAB-A532-4295-A302-FB4B90DB9F5E}"/>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6" name="Picture 5" descr="A group of people sitting at a table in a restaurant&#10;&#10;Description automatically generated">
            <a:extLst>
              <a:ext uri="{FF2B5EF4-FFF2-40B4-BE49-F238E27FC236}">
                <a16:creationId xmlns:a16="http://schemas.microsoft.com/office/drawing/2014/main" xmlns="" id="{DBE6CB24-63B8-4B3B-98E9-B2FCF795A2A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298" t="26257" r="4109" b="30931"/>
          <a:stretch/>
        </p:blipFill>
        <p:spPr>
          <a:xfrm>
            <a:off x="6253818" y="1143000"/>
            <a:ext cx="5294715" cy="1707889"/>
          </a:xfrm>
          <a:prstGeom prst="rect">
            <a:avLst/>
          </a:prstGeom>
        </p:spPr>
      </p:pic>
      <p:sp>
        <p:nvSpPr>
          <p:cNvPr id="23" name="TextBox 22">
            <a:extLst>
              <a:ext uri="{FF2B5EF4-FFF2-40B4-BE49-F238E27FC236}">
                <a16:creationId xmlns:a16="http://schemas.microsoft.com/office/drawing/2014/main" xmlns="" id="{B6920C93-FEBD-452E-8984-31ADA872AC37}"/>
              </a:ext>
            </a:extLst>
          </p:cNvPr>
          <p:cNvSpPr txBox="1"/>
          <p:nvPr/>
        </p:nvSpPr>
        <p:spPr>
          <a:xfrm>
            <a:off x="6165051" y="2899849"/>
            <a:ext cx="5517854" cy="3231654"/>
          </a:xfrm>
          <a:prstGeom prst="rect">
            <a:avLst/>
          </a:prstGeom>
          <a:noFill/>
        </p:spPr>
        <p:txBody>
          <a:bodyPr wrap="square" rtlCol="0">
            <a:spAutoFit/>
          </a:bodyPr>
          <a:lstStyle/>
          <a:p>
            <a:pPr marL="285750" indent="-285750">
              <a:buFont typeface="Arial" panose="020B0604020202020204" pitchFamily="34" charset="0"/>
              <a:buChar char="•"/>
            </a:pPr>
            <a:r>
              <a:rPr lang="en-US" sz="1700" dirty="0">
                <a:solidFill>
                  <a:prstClr val="black"/>
                </a:solidFill>
                <a:latin typeface="Gill Sans"/>
              </a:rPr>
              <a:t>The annual research-based awards project celebrates and promotes the impact and excellence in products, services and innovations for </a:t>
            </a:r>
            <a:r>
              <a:rPr lang="en-US" sz="1700" dirty="0" smtClean="0">
                <a:solidFill>
                  <a:prstClr val="black"/>
                </a:solidFill>
                <a:latin typeface="Gill Sans"/>
              </a:rPr>
              <a:t>Digital and Financial </a:t>
            </a:r>
            <a:r>
              <a:rPr lang="en-US" sz="1700" dirty="0">
                <a:solidFill>
                  <a:prstClr val="black"/>
                </a:solidFill>
                <a:latin typeface="Gill Sans"/>
              </a:rPr>
              <a:t>Inclusion. </a:t>
            </a:r>
          </a:p>
          <a:p>
            <a:pPr marL="285750" indent="-285750">
              <a:buFont typeface="Arial" panose="020B0604020202020204" pitchFamily="34" charset="0"/>
              <a:buChar char="•"/>
            </a:pPr>
            <a:r>
              <a:rPr lang="en-US" sz="1700" dirty="0">
                <a:solidFill>
                  <a:prstClr val="black"/>
                </a:solidFill>
                <a:latin typeface="Gill Sans"/>
              </a:rPr>
              <a:t>We have seen several organizations adopt better digital and financial inclusion strategies having been challenged and inspired to improve as part of the </a:t>
            </a:r>
            <a:r>
              <a:rPr lang="en-US" sz="1700" dirty="0" smtClean="0">
                <a:solidFill>
                  <a:prstClr val="black"/>
                </a:solidFill>
                <a:latin typeface="Gill Sans"/>
              </a:rPr>
              <a:t>summit and awards </a:t>
            </a:r>
            <a:r>
              <a:rPr lang="en-US" sz="1700" dirty="0">
                <a:solidFill>
                  <a:prstClr val="black"/>
                </a:solidFill>
                <a:latin typeface="Gill Sans"/>
              </a:rPr>
              <a:t>program. </a:t>
            </a:r>
          </a:p>
          <a:p>
            <a:pPr marL="285750" indent="-285750">
              <a:buFont typeface="Arial" panose="020B0604020202020204" pitchFamily="34" charset="0"/>
              <a:buChar char="•"/>
            </a:pPr>
            <a:r>
              <a:rPr lang="en-US" sz="1700" dirty="0">
                <a:solidFill>
                  <a:prstClr val="black"/>
                </a:solidFill>
                <a:latin typeface="Gill Sans"/>
              </a:rPr>
              <a:t>In </a:t>
            </a:r>
            <a:r>
              <a:rPr lang="en-US" sz="1700" dirty="0" smtClean="0">
                <a:solidFill>
                  <a:prstClr val="black"/>
                </a:solidFill>
                <a:latin typeface="Gill Sans"/>
              </a:rPr>
              <a:t>2021, </a:t>
            </a:r>
            <a:r>
              <a:rPr lang="en-US" sz="1700" dirty="0">
                <a:solidFill>
                  <a:prstClr val="black"/>
                </a:solidFill>
                <a:latin typeface="Gill Sans"/>
              </a:rPr>
              <a:t>we aim at growing the event yearly, bringing together more stakeholders to celebrate and critic </a:t>
            </a:r>
            <a:r>
              <a:rPr lang="en-US" sz="1700" dirty="0" smtClean="0">
                <a:solidFill>
                  <a:prstClr val="black"/>
                </a:solidFill>
                <a:latin typeface="Gill Sans"/>
              </a:rPr>
              <a:t>digital and financial </a:t>
            </a:r>
            <a:r>
              <a:rPr lang="en-US" sz="1700" dirty="0">
                <a:solidFill>
                  <a:prstClr val="black"/>
                </a:solidFill>
                <a:latin typeface="Gill Sans"/>
              </a:rPr>
              <a:t>inclusion innovations and development</a:t>
            </a:r>
            <a:r>
              <a:rPr lang="en-US" sz="1700" dirty="0" smtClean="0">
                <a:solidFill>
                  <a:prstClr val="black"/>
                </a:solidFill>
                <a:latin typeface="Gill Sans"/>
              </a:rPr>
              <a:t>.</a:t>
            </a:r>
            <a:endParaRPr lang="en-US" sz="1700" dirty="0">
              <a:solidFill>
                <a:prstClr val="black"/>
              </a:solidFill>
              <a:latin typeface="Gill Sans"/>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7459" y="2850889"/>
            <a:ext cx="4760580" cy="1695386"/>
          </a:xfrm>
          <a:prstGeom prst="rect">
            <a:avLst/>
          </a:prstGeom>
        </p:spPr>
      </p:pic>
    </p:spTree>
    <p:extLst>
      <p:ext uri="{BB962C8B-B14F-4D97-AF65-F5344CB8AC3E}">
        <p14:creationId xmlns:p14="http://schemas.microsoft.com/office/powerpoint/2010/main" val="8949509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C4CF96-3F55-4B76-924E-AC77121F0794}"/>
              </a:ext>
            </a:extLst>
          </p:cNvPr>
          <p:cNvSpPr>
            <a:spLocks noGrp="1"/>
          </p:cNvSpPr>
          <p:nvPr>
            <p:ph type="title"/>
          </p:nvPr>
        </p:nvSpPr>
        <p:spPr/>
        <p:txBody>
          <a:bodyPr/>
          <a:lstStyle/>
          <a:p>
            <a:r>
              <a:rPr lang="en-US" dirty="0"/>
              <a:t>Digital And Financial Inclusion Summit | SUMMARISED</a:t>
            </a:r>
          </a:p>
        </p:txBody>
      </p:sp>
      <p:sp>
        <p:nvSpPr>
          <p:cNvPr id="3" name="Content Placeholder 2">
            <a:extLst>
              <a:ext uri="{FF2B5EF4-FFF2-40B4-BE49-F238E27FC236}">
                <a16:creationId xmlns:a16="http://schemas.microsoft.com/office/drawing/2014/main" xmlns="" id="{574C0CF3-5874-49E7-8720-1C8E4CF97652}"/>
              </a:ext>
            </a:extLst>
          </p:cNvPr>
          <p:cNvSpPr>
            <a:spLocks noGrp="1"/>
          </p:cNvSpPr>
          <p:nvPr>
            <p:ph idx="1"/>
          </p:nvPr>
        </p:nvSpPr>
        <p:spPr/>
        <p:txBody>
          <a:bodyPr>
            <a:normAutofit/>
          </a:bodyPr>
          <a:lstStyle/>
          <a:p>
            <a:pPr marL="285750" indent="-285750"/>
            <a:r>
              <a:rPr lang="en-US" sz="2000" dirty="0" smtClean="0">
                <a:solidFill>
                  <a:prstClr val="black"/>
                </a:solidFill>
                <a:latin typeface="Gill Sans"/>
              </a:rPr>
              <a:t>1 Day</a:t>
            </a:r>
            <a:endParaRPr lang="en-US" sz="2000" dirty="0">
              <a:solidFill>
                <a:prstClr val="black"/>
              </a:solidFill>
              <a:latin typeface="Gill Sans"/>
            </a:endParaRPr>
          </a:p>
          <a:p>
            <a:pPr marL="285750" indent="-285750"/>
            <a:r>
              <a:rPr lang="en-US" sz="2000" dirty="0">
                <a:solidFill>
                  <a:prstClr val="black"/>
                </a:solidFill>
                <a:latin typeface="Gill Sans"/>
              </a:rPr>
              <a:t>32 Panelists</a:t>
            </a:r>
          </a:p>
          <a:p>
            <a:pPr marL="285750" indent="-285750"/>
            <a:r>
              <a:rPr lang="en-US" sz="2000" dirty="0">
                <a:solidFill>
                  <a:prstClr val="black"/>
                </a:solidFill>
                <a:latin typeface="Gill Sans"/>
              </a:rPr>
              <a:t>8 Hours on Live Online and National TV, NTV, and Smart 24 TV</a:t>
            </a:r>
          </a:p>
          <a:p>
            <a:pPr marL="285750" indent="-285750"/>
            <a:r>
              <a:rPr lang="en-US" sz="2000" dirty="0" smtClean="0">
                <a:solidFill>
                  <a:prstClr val="black"/>
                </a:solidFill>
                <a:latin typeface="Gill Sans"/>
              </a:rPr>
              <a:t>We Made </a:t>
            </a:r>
            <a:r>
              <a:rPr lang="en-US" sz="2000" dirty="0">
                <a:solidFill>
                  <a:prstClr val="black"/>
                </a:solidFill>
                <a:latin typeface="Gill Sans"/>
              </a:rPr>
              <a:t>Main headlines on national news, UBC, NTV, Smart 24 TV</a:t>
            </a:r>
          </a:p>
          <a:p>
            <a:pPr marL="285750" indent="-285750"/>
            <a:r>
              <a:rPr lang="en-US" sz="2000" dirty="0">
                <a:solidFill>
                  <a:prstClr val="black"/>
                </a:solidFill>
                <a:latin typeface="Gill Sans"/>
              </a:rPr>
              <a:t>Numerous Online Articles, shining a spotlight on  achievements in the digital arena and Our Partners Mojaloop Foundation, ModusBox, Crosslake Technologies, and Level One Project.</a:t>
            </a:r>
          </a:p>
          <a:p>
            <a:pPr marL="285750" indent="-285750"/>
            <a:r>
              <a:rPr lang="en-US" sz="2000" dirty="0" smtClean="0">
                <a:solidFill>
                  <a:prstClr val="black"/>
                </a:solidFill>
                <a:latin typeface="Gill Sans"/>
              </a:rPr>
              <a:t>Sensitizing Stakeholders </a:t>
            </a:r>
            <a:r>
              <a:rPr lang="en-US" sz="2000" dirty="0">
                <a:solidFill>
                  <a:prstClr val="black"/>
                </a:solidFill>
                <a:latin typeface="Gill Sans"/>
              </a:rPr>
              <a:t>about interoperability and Level One project principles.</a:t>
            </a:r>
          </a:p>
          <a:p>
            <a:pPr marL="285750" indent="-285750"/>
            <a:r>
              <a:rPr lang="en-US" sz="2000" dirty="0" smtClean="0">
                <a:solidFill>
                  <a:prstClr val="black"/>
                </a:solidFill>
                <a:latin typeface="Gill Sans"/>
              </a:rPr>
              <a:t>Risen </a:t>
            </a:r>
            <a:r>
              <a:rPr lang="en-US" sz="2000" dirty="0">
                <a:solidFill>
                  <a:prstClr val="black"/>
                </a:solidFill>
                <a:latin typeface="Gill Sans"/>
              </a:rPr>
              <a:t>hope for the stakeholders and excitement for interoperability solutions such as Mojaloop.</a:t>
            </a:r>
          </a:p>
        </p:txBody>
      </p:sp>
      <p:sp>
        <p:nvSpPr>
          <p:cNvPr id="4" name="Slide Number Placeholder 3">
            <a:extLst>
              <a:ext uri="{FF2B5EF4-FFF2-40B4-BE49-F238E27FC236}">
                <a16:creationId xmlns:a16="http://schemas.microsoft.com/office/drawing/2014/main" xmlns="" id="{934E880A-7469-4E6E-BA8F-474B020D00BA}"/>
              </a:ext>
            </a:extLst>
          </p:cNvPr>
          <p:cNvSpPr>
            <a:spLocks noGrp="1"/>
          </p:cNvSpPr>
          <p:nvPr>
            <p:ph type="sldNum" sz="quarter" idx="12"/>
          </p:nvPr>
        </p:nvSpPr>
        <p:spPr/>
        <p:txBody>
          <a:bodyPr/>
          <a:lstStyle/>
          <a:p>
            <a:fld id="{20AF9D7A-5BEE-9245-944A-197F51D542D9}" type="slidenum">
              <a:rPr lang="en-US" smtClean="0"/>
              <a:pPr/>
              <a:t>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67640" y="5489314"/>
            <a:ext cx="2933860" cy="1044836"/>
          </a:xfrm>
          <a:prstGeom prst="rect">
            <a:avLst/>
          </a:prstGeom>
        </p:spPr>
      </p:pic>
    </p:spTree>
    <p:extLst>
      <p:ext uri="{BB962C8B-B14F-4D97-AF65-F5344CB8AC3E}">
        <p14:creationId xmlns:p14="http://schemas.microsoft.com/office/powerpoint/2010/main" val="12885329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18544</TotalTime>
  <Words>2689</Words>
  <Application>Microsoft Office PowerPoint</Application>
  <PresentationFormat>Widescreen</PresentationFormat>
  <Paragraphs>250</Paragraphs>
  <Slides>32</Slides>
  <Notes>0</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32</vt:i4>
      </vt:variant>
    </vt:vector>
  </HeadingPairs>
  <TitlesOfParts>
    <vt:vector size="44" baseType="lpstr">
      <vt:lpstr>Arial</vt:lpstr>
      <vt:lpstr>Calibri</vt:lpstr>
      <vt:lpstr>Calibri Light</vt:lpstr>
      <vt:lpstr>Gill Sans</vt:lpstr>
      <vt:lpstr>Symbol</vt:lpstr>
      <vt:lpstr>Times New Roman</vt:lpstr>
      <vt:lpstr>Wingdings</vt:lpstr>
      <vt:lpstr>Office Theme</vt:lpstr>
      <vt:lpstr>1_Office Theme</vt:lpstr>
      <vt:lpstr>3_Office Theme</vt:lpstr>
      <vt:lpstr>4_Office Theme</vt:lpstr>
      <vt:lpstr>2_Office Theme</vt:lpstr>
      <vt:lpstr>PowerPoint Presentation</vt:lpstr>
      <vt:lpstr>PowerPoint Presentation</vt:lpstr>
      <vt:lpstr>HiPipo’s Community Activities</vt:lpstr>
      <vt:lpstr>KEY HIGHLIGHTS</vt:lpstr>
      <vt:lpstr>   Elected co-chair of the Community Council!    </vt:lpstr>
      <vt:lpstr>PowerPoint Presentation</vt:lpstr>
      <vt:lpstr>How better can I, you and HiPipo support the Mojaloop community?</vt:lpstr>
      <vt:lpstr>PowerPoint Presentation</vt:lpstr>
      <vt:lpstr>Digital And Financial Inclusion Summit | SUMMARISED</vt:lpstr>
      <vt:lpstr>PowerPoint Presentation</vt:lpstr>
      <vt:lpstr>PowerPoint Presentation</vt:lpstr>
      <vt:lpstr>PowerPoint Presentation</vt:lpstr>
      <vt:lpstr>Why it is so important to have initiatives like the HiPipo #IncludeEveryone program?</vt:lpstr>
      <vt:lpstr>How more do participants benefit?</vt:lpstr>
      <vt:lpstr>PowerPoint Presentation</vt:lpstr>
      <vt:lpstr>PowerPoint Presentation</vt:lpstr>
      <vt:lpstr>PowerPoint Presentation</vt:lpstr>
      <vt:lpstr>PowerPoint Presentation</vt:lpstr>
      <vt:lpstr>Damali Ssali, FCCA, MBA  Observations at the HiPipo Digital Impact Awards Africa     </vt:lpstr>
      <vt:lpstr>           Content  Observations Recommendations </vt:lpstr>
      <vt:lpstr>Observations – General </vt:lpstr>
      <vt:lpstr>Observation: Panel session of market women traders discussing e-commerce</vt:lpstr>
      <vt:lpstr>Observation : Panel session of market women traders discussing e-commerce</vt:lpstr>
      <vt:lpstr>Observation : Panel session of market women traders discussing e-commerce</vt:lpstr>
      <vt:lpstr>Observation : Panel session discussing the National Payments Systems Act 2020 </vt:lpstr>
      <vt:lpstr>Recommendations </vt:lpstr>
      <vt:lpstr>Mwebale Nyo Nyo!  Thank you so much!</vt:lpstr>
      <vt:lpstr>PowerPoint Presentation</vt:lpstr>
      <vt:lpstr>PowerPoint Presentation</vt:lpstr>
      <vt:lpstr>PowerPoint Presentation</vt:lpstr>
      <vt:lpstr>Thank You to our Sponsors The Bill &amp; Melinda Gates Foundation.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Mark Ssebunya [IT Shared Services – Hub]</dc:creator>
  <cp:lastModifiedBy>HP</cp:lastModifiedBy>
  <cp:revision>548</cp:revision>
  <dcterms:created xsi:type="dcterms:W3CDTF">2019-11-11T09:50:11Z</dcterms:created>
  <dcterms:modified xsi:type="dcterms:W3CDTF">2021-01-26T12:38:29Z</dcterms:modified>
</cp:coreProperties>
</file>